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Default Extension="wdp" ContentType="image/vnd.ms-photo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423" r:id="rId3"/>
    <p:sldId id="375" r:id="rId4"/>
    <p:sldId id="376" r:id="rId5"/>
    <p:sldId id="406" r:id="rId6"/>
    <p:sldId id="414" r:id="rId7"/>
    <p:sldId id="413" r:id="rId8"/>
    <p:sldId id="334" r:id="rId9"/>
    <p:sldId id="356" r:id="rId10"/>
    <p:sldId id="358" r:id="rId11"/>
    <p:sldId id="342" r:id="rId12"/>
    <p:sldId id="345" r:id="rId13"/>
    <p:sldId id="415" r:id="rId14"/>
    <p:sldId id="416" r:id="rId15"/>
    <p:sldId id="417" r:id="rId16"/>
    <p:sldId id="425" r:id="rId17"/>
    <p:sldId id="372" r:id="rId18"/>
    <p:sldId id="374" r:id="rId19"/>
    <p:sldId id="424" r:id="rId20"/>
    <p:sldId id="370" r:id="rId21"/>
    <p:sldId id="371" r:id="rId22"/>
    <p:sldId id="369" r:id="rId23"/>
    <p:sldId id="310" r:id="rId24"/>
    <p:sldId id="359" r:id="rId25"/>
    <p:sldId id="394" r:id="rId26"/>
    <p:sldId id="408" r:id="rId27"/>
    <p:sldId id="409" r:id="rId28"/>
    <p:sldId id="399" r:id="rId29"/>
    <p:sldId id="364" r:id="rId30"/>
    <p:sldId id="350" r:id="rId31"/>
    <p:sldId id="351" r:id="rId32"/>
    <p:sldId id="346" r:id="rId33"/>
    <p:sldId id="347" r:id="rId34"/>
    <p:sldId id="419" r:id="rId35"/>
    <p:sldId id="420" r:id="rId36"/>
    <p:sldId id="421" r:id="rId37"/>
    <p:sldId id="412" r:id="rId38"/>
    <p:sldId id="426" r:id="rId39"/>
    <p:sldId id="317" r:id="rId40"/>
    <p:sldId id="320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9528C"/>
    <a:srgbClr val="558ED5"/>
    <a:srgbClr val="C90A1B"/>
    <a:srgbClr val="27518F"/>
    <a:srgbClr val="234F91"/>
    <a:srgbClr val="2B589B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231" autoAdjust="0"/>
    <p:restoredTop sz="88357" autoAdjust="0"/>
  </p:normalViewPr>
  <p:slideViewPr>
    <p:cSldViewPr snapToGrid="0" snapToObjects="1">
      <p:cViewPr varScale="1">
        <p:scale>
          <a:sx n="128" d="100"/>
          <a:sy n="128" d="100"/>
        </p:scale>
        <p:origin x="-1672" y="-104"/>
      </p:cViewPr>
      <p:guideLst>
        <p:guide orient="horz" pos="2158"/>
        <p:guide pos="28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53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F59B4-F3EC-B547-8B73-4329352E8CEF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444B9-100B-0B42-BDC4-2345808F7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135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444B9-100B-0B42-BDC4-2345808F7C0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444B9-100B-0B42-BDC4-2345808F7C0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444B9-100B-0B42-BDC4-2345808F7C0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638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B0CB-AAF7-4E43-AC03-D119146B2E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971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 as an example of medium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04EF-D5D4-1240-9BA7-6DA9BC1548C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7246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just small labs—medium</a:t>
            </a:r>
            <a:r>
              <a:rPr lang="en-US" baseline="0" dirty="0" smtClean="0"/>
              <a:t> science too.</a:t>
            </a:r>
          </a:p>
          <a:p>
            <a:r>
              <a:rPr lang="en-US" baseline="0" dirty="0" smtClean="0"/>
              <a:t>E.g., Dark Energy Survey.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04EF-D5D4-1240-9BA7-6DA9BC1548C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228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04EF-D5D4-1240-9BA7-6DA9BC1548C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9655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1798A-62F2-894A-92B1-C0CB6D63505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876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1798A-62F2-894A-92B1-C0CB6D63505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876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image shows a 3D rendering of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Shewanella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biofilm grown on a flat plastic substrate in a Constant Depth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bioFilm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Fermenter (CDFF).  The image was generated using x-ray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microtomography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the Advanced Photon Source, Argonne National Laboratory. 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695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www.blyberg.net</a:t>
            </a:r>
            <a:r>
              <a:rPr lang="en-US" dirty="0" smtClean="0"/>
              <a:t>/card-generator/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www.sciencemag.org</a:t>
            </a:r>
            <a:r>
              <a:rPr lang="en-US" dirty="0" smtClean="0"/>
              <a:t>/content/332/6025/88/F1.large.jpg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141BC-AFC3-6349-A76F-C00107596B9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538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globus-online-2013-large-whit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1967236" y="436048"/>
            <a:ext cx="1983748" cy="147536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056815" y="782114"/>
            <a:ext cx="3244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Museo Sans 100"/>
                <a:cs typeface="Museo Sans 100"/>
              </a:rPr>
              <a:t>globus</a:t>
            </a:r>
            <a:r>
              <a:rPr lang="en-US" sz="4000" dirty="0" smtClean="0">
                <a:solidFill>
                  <a:schemeClr val="bg1"/>
                </a:solidFill>
                <a:latin typeface="Museo Sans 100"/>
                <a:cs typeface="Museo Sans 10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5"/>
                <a:cs typeface="5"/>
              </a:rPr>
              <a:t>online</a:t>
            </a:r>
            <a:endParaRPr lang="en-US" sz="4000" dirty="0">
              <a:solidFill>
                <a:schemeClr val="bg1"/>
              </a:solidFill>
              <a:latin typeface="5"/>
              <a:cs typeface="5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1936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2E31-D724-B445-AA31-C4C7101FF5A1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lobus-online-2013-large-whit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168127" y="271433"/>
            <a:ext cx="804970" cy="59867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268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1886"/>
            <a:ext cx="8229600" cy="4178553"/>
          </a:xfrm>
        </p:spPr>
        <p:txBody>
          <a:bodyPr>
            <a:normAutofit/>
          </a:bodyPr>
          <a:lstStyle>
            <a:lvl1pPr marL="0" indent="0" algn="ctr">
              <a:buNone/>
              <a:defRPr sz="4800" b="0" i="0">
                <a:latin typeface="Museo Sans 500"/>
                <a:cs typeface="Museo Sans 50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2E31-D724-B445-AA31-C4C7101FF5A1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lobus-online-2013-large-whit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168127" y="271433"/>
            <a:ext cx="804970" cy="59867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0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2E31-D724-B445-AA31-C4C7101FF5A1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62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2E31-D724-B445-AA31-C4C7101FF5A1}" type="datetimeFigureOut">
              <a:rPr lang="en-US" smtClean="0"/>
              <a:pPr/>
              <a:t>10/1/13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6871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421"/>
            <a:ext cx="8229600" cy="3391796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ci_logo.eps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r="58979" b="22158"/>
          <a:stretch/>
        </p:blipFill>
        <p:spPr>
          <a:xfrm>
            <a:off x="318451" y="253841"/>
            <a:ext cx="1101711" cy="9341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586704"/>
      </p:ext>
    </p:extLst>
  </p:cSld>
  <p:clrMapOvr>
    <a:masterClrMapping/>
  </p:clrMapOvr>
  <p:transition advClick="0" advTm="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9643"/>
            <a:ext cx="7086600" cy="7159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5563C1-AFDE-7C43-A447-8DCD8255378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447800"/>
            <a:ext cx="7467600" cy="47244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68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2751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6434" y="0"/>
            <a:ext cx="80275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87865" y="6506404"/>
            <a:ext cx="956266" cy="269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2F2F2"/>
                </a:solidFill>
                <a:latin typeface="Museo Sans 300"/>
                <a:cs typeface="Museo Sans 300"/>
              </a:defRPr>
            </a:lvl1pPr>
          </a:lstStyle>
          <a:p>
            <a:r>
              <a:rPr lang="en-US" smtClean="0">
                <a:latin typeface="Museo Sans 500"/>
                <a:cs typeface="Museo Sans 500"/>
              </a:rPr>
              <a:t>globus</a:t>
            </a:r>
            <a:r>
              <a:rPr lang="en-US" smtClean="0"/>
              <a:t>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3067" y="6506404"/>
            <a:ext cx="441580" cy="269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2F2F2"/>
                </a:solidFill>
                <a:latin typeface="Museo Sans 100"/>
                <a:cs typeface="Museo Sans 100"/>
              </a:defRPr>
            </a:lvl1pPr>
          </a:lstStyle>
          <a:p>
            <a:fld id="{F9A62DDD-3F5F-554E-8F55-F59D7AC7F5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bus-online-2013-large-white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168127" y="271433"/>
            <a:ext cx="804970" cy="59867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86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4" r:id="rId4"/>
    <p:sldLayoutId id="2147483655" r:id="rId5"/>
    <p:sldLayoutId id="2147483664" r:id="rId6"/>
    <p:sldLayoutId id="2147483665" r:id="rId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bg1">
              <a:lumMod val="95000"/>
            </a:schemeClr>
          </a:solidFill>
          <a:latin typeface="Museo Sans 500"/>
          <a:ea typeface="+mj-ea"/>
          <a:cs typeface="Museo Sans 500"/>
        </a:defRPr>
      </a:lvl1pPr>
    </p:titleStyle>
    <p:bodyStyle>
      <a:lvl1pPr marL="342900" indent="-342900" algn="l" defTabSz="457200" rtl="0" eaLnBrk="1" latinLnBrk="0" hangingPunct="1">
        <a:spcBef>
          <a:spcPts val="1400"/>
        </a:spcBef>
        <a:buFont typeface="Arial"/>
        <a:buChar char="•"/>
        <a:defRPr sz="3200" b="0" i="0" kern="1200">
          <a:solidFill>
            <a:schemeClr val="bg1">
              <a:lumMod val="95000"/>
            </a:schemeClr>
          </a:solidFill>
          <a:latin typeface="Museo Sans 700"/>
          <a:ea typeface="+mn-ea"/>
          <a:cs typeface="Museo Sans 70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bg1">
              <a:lumMod val="95000"/>
            </a:schemeClr>
          </a:solidFill>
          <a:latin typeface="Museo Sans 300"/>
          <a:ea typeface="+mn-ea"/>
          <a:cs typeface="Museo Sans 300"/>
        </a:defRPr>
      </a:lvl2pPr>
      <a:lvl3pPr marL="1143000" indent="-228600" algn="l" defTabSz="457200" rtl="0" eaLnBrk="1" latinLnBrk="0" hangingPunct="1">
        <a:spcBef>
          <a:spcPct val="20000"/>
        </a:spcBef>
        <a:buSzPct val="80000"/>
        <a:buFont typeface="Courier New"/>
        <a:buChar char="o"/>
        <a:defRPr sz="2400" b="0" i="0" kern="1200">
          <a:solidFill>
            <a:schemeClr val="bg1">
              <a:lumMod val="95000"/>
            </a:schemeClr>
          </a:solidFill>
          <a:latin typeface="Museo Sans 300"/>
          <a:ea typeface="+mn-ea"/>
          <a:cs typeface="Museo Sans 30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1">
              <a:lumMod val="95000"/>
            </a:schemeClr>
          </a:solidFill>
          <a:latin typeface="Museo Sans 300"/>
          <a:ea typeface="+mn-ea"/>
          <a:cs typeface="Museo Sans 30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1">
              <a:lumMod val="95000"/>
            </a:schemeClr>
          </a:solidFill>
          <a:latin typeface="Museo Sans 300"/>
          <a:ea typeface="+mn-ea"/>
          <a:cs typeface="Museo Sans 3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20" Type="http://schemas.openxmlformats.org/officeDocument/2006/relationships/image" Target="../media/image56.png"/><Relationship Id="rId21" Type="http://schemas.openxmlformats.org/officeDocument/2006/relationships/image" Target="../media/image57.jpe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Relationship Id="rId25" Type="http://schemas.openxmlformats.org/officeDocument/2006/relationships/image" Target="../media/image61.png"/><Relationship Id="rId26" Type="http://schemas.openxmlformats.org/officeDocument/2006/relationships/image" Target="../media/image62.png"/><Relationship Id="rId27" Type="http://schemas.openxmlformats.org/officeDocument/2006/relationships/image" Target="../media/image63.png"/><Relationship Id="rId28" Type="http://schemas.openxmlformats.org/officeDocument/2006/relationships/image" Target="../media/image64.png"/><Relationship Id="rId29" Type="http://schemas.openxmlformats.org/officeDocument/2006/relationships/image" Target="../media/image65.png"/><Relationship Id="rId30" Type="http://schemas.openxmlformats.org/officeDocument/2006/relationships/image" Target="../media/image23.png"/><Relationship Id="rId31" Type="http://schemas.openxmlformats.org/officeDocument/2006/relationships/image" Target="../media/image66.jpe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jpeg"/><Relationship Id="rId15" Type="http://schemas.openxmlformats.org/officeDocument/2006/relationships/image" Target="../media/image51.png"/><Relationship Id="rId16" Type="http://schemas.openxmlformats.org/officeDocument/2006/relationships/image" Target="../media/image52.jpe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14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3"/>
            <a:ext cx="9144000" cy="3090337"/>
          </a:xfrm>
        </p:spPr>
        <p:txBody>
          <a:bodyPr>
            <a:normAutofit/>
          </a:bodyPr>
          <a:lstStyle/>
          <a:p>
            <a:pPr>
              <a:spcBef>
                <a:spcPts val="6000"/>
              </a:spcBef>
            </a:pPr>
            <a:r>
              <a:rPr lang="en-US" sz="4800" dirty="0" smtClean="0"/>
              <a:t>Research Data Management</a:t>
            </a:r>
            <a:r>
              <a:rPr lang="en-US" sz="4800" dirty="0" smtClean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err="1" smtClean="0">
                <a:latin typeface="Museo Sans 100"/>
                <a:cs typeface="Museo Sans 100"/>
              </a:rPr>
              <a:t>www.globusonline.org</a:t>
            </a:r>
            <a:endParaRPr lang="en-US" sz="2800" dirty="0">
              <a:latin typeface="Museo Sans 100"/>
              <a:cs typeface="Museo Sans 10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76361"/>
            <a:ext cx="6400800" cy="1114051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>
                <a:latin typeface="Museo Sans 300"/>
                <a:cs typeface="Museo Sans 300"/>
              </a:rPr>
              <a:t>Rachana </a:t>
            </a:r>
            <a:r>
              <a:rPr lang="en-US" sz="2800" dirty="0" smtClean="0">
                <a:latin typeface="Museo Sans 300"/>
                <a:cs typeface="Museo Sans 300"/>
              </a:rPr>
              <a:t>Ananthakrishnan</a:t>
            </a:r>
          </a:p>
          <a:p>
            <a:r>
              <a:rPr lang="en-US" sz="2800" dirty="0" smtClean="0">
                <a:latin typeface="Museo Sans 300"/>
                <a:cs typeface="Museo Sans 300"/>
              </a:rPr>
              <a:t>University of Chicago &amp; Argonne National Lab</a:t>
            </a:r>
            <a:endParaRPr lang="en-US" sz="2800" dirty="0">
              <a:latin typeface="Museo Sans 300"/>
              <a:cs typeface="Museo Sans 3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85" cy="106687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envisage a world where </a:t>
            </a:r>
            <a:r>
              <a:rPr lang="en-US" dirty="0" smtClean="0"/>
              <a:t>data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4049"/>
            <a:ext cx="8229600" cy="2636134"/>
          </a:xfrm>
        </p:spPr>
        <p:txBody>
          <a:bodyPr>
            <a:normAutofit/>
          </a:bodyPr>
          <a:lstStyle/>
          <a:p>
            <a:pPr marL="0" indent="0">
              <a:spcBef>
                <a:spcPts val="3200"/>
              </a:spcBef>
              <a:buNone/>
            </a:pPr>
            <a:r>
              <a:rPr lang="en-US" sz="3600" dirty="0" smtClean="0">
                <a:latin typeface="Museo Sans 300"/>
                <a:cs typeface="Museo Sans 300"/>
              </a:rPr>
              <a:t>… </a:t>
            </a:r>
            <a:r>
              <a:rPr lang="en-US" sz="3600" dirty="0" smtClean="0"/>
              <a:t>is </a:t>
            </a:r>
            <a:r>
              <a:rPr lang="en-US" sz="3600" dirty="0"/>
              <a:t>readily </a:t>
            </a:r>
            <a:r>
              <a:rPr lang="en-US" sz="3600" b="1" dirty="0"/>
              <a:t>discoverable and accessible</a:t>
            </a:r>
            <a:r>
              <a:rPr lang="en-US" sz="3600" b="1" dirty="0">
                <a:latin typeface="Museo Sans 300"/>
                <a:cs typeface="Museo Sans 300"/>
              </a:rPr>
              <a:t> </a:t>
            </a:r>
            <a:r>
              <a:rPr lang="en-US" sz="3600" dirty="0">
                <a:latin typeface="Museo Sans 300"/>
                <a:cs typeface="Museo Sans 300"/>
              </a:rPr>
              <a:t>to </a:t>
            </a:r>
            <a:r>
              <a:rPr lang="en-US" sz="3600" dirty="0" smtClean="0">
                <a:latin typeface="Museo Sans 300"/>
                <a:cs typeface="Museo Sans 300"/>
              </a:rPr>
              <a:t>collaborators, </a:t>
            </a:r>
            <a:r>
              <a:rPr lang="en-US" sz="3600" dirty="0">
                <a:latin typeface="Museo Sans 300"/>
                <a:cs typeface="Museo Sans 300"/>
              </a:rPr>
              <a:t>regardless of their and the data’s location</a:t>
            </a:r>
          </a:p>
          <a:p>
            <a:pPr marL="0" indent="0">
              <a:spcBef>
                <a:spcPts val="3200"/>
              </a:spcBef>
              <a:buNone/>
            </a:pPr>
            <a:endParaRPr lang="en-US" sz="3600" b="1" dirty="0">
              <a:latin typeface="Museo Sans 300"/>
              <a:cs typeface="Museo Sans 30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66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3586"/>
            <a:ext cx="8229600" cy="179550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believe a </a:t>
            </a:r>
            <a:r>
              <a:rPr lang="en-US" dirty="0"/>
              <a:t>new </a:t>
            </a:r>
            <a:r>
              <a:rPr lang="en-US" dirty="0" smtClean="0"/>
              <a:t>approach is needed to </a:t>
            </a:r>
            <a:r>
              <a:rPr lang="en-US" dirty="0"/>
              <a:t>deliver </a:t>
            </a:r>
            <a:r>
              <a:rPr lang="en-US" dirty="0" smtClean="0"/>
              <a:t>data management infrastructure</a:t>
            </a:r>
            <a:endParaRPr lang="en-US" sz="6000" b="1" dirty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4500" y="2641601"/>
            <a:ext cx="8458200" cy="2806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>
                    <a:lumMod val="8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Museo Sans 700"/>
                <a:cs typeface="Museo Sans 700"/>
              </a:rPr>
              <a:t/>
            </a:r>
            <a:br>
              <a:rPr lang="en-US" sz="1800" dirty="0" smtClean="0">
                <a:solidFill>
                  <a:srgbClr val="FFFFFF"/>
                </a:solidFill>
                <a:latin typeface="Museo Sans 700"/>
                <a:cs typeface="Museo Sans 700"/>
              </a:rPr>
            </a:br>
            <a:r>
              <a:rPr lang="en-US" sz="6000" b="1" dirty="0" smtClean="0">
                <a:solidFill>
                  <a:srgbClr val="FFFFFF"/>
                </a:solidFill>
                <a:latin typeface="Museo Sans 700"/>
                <a:cs typeface="Museo Sans 700"/>
              </a:rPr>
              <a:t>Frictionless</a:t>
            </a:r>
          </a:p>
          <a:p>
            <a:pPr algn="ctr">
              <a:lnSpc>
                <a:spcPct val="110000"/>
              </a:lnSpc>
            </a:pPr>
            <a:r>
              <a:rPr lang="en-US" sz="6000" b="1" dirty="0" smtClean="0">
                <a:solidFill>
                  <a:srgbClr val="FFFFFF"/>
                </a:solidFill>
                <a:latin typeface="Museo Sans 700"/>
                <a:cs typeface="Museo Sans 700"/>
              </a:rPr>
              <a:t>Affordable</a:t>
            </a:r>
            <a:endParaRPr lang="en-US" sz="6000" b="1" dirty="0">
              <a:solidFill>
                <a:srgbClr val="FFFFFF"/>
              </a:solidFill>
              <a:latin typeface="Museo Sans 700"/>
              <a:cs typeface="Museo Sans 700"/>
            </a:endParaRPr>
          </a:p>
          <a:p>
            <a:pPr algn="ctr">
              <a:lnSpc>
                <a:spcPct val="110000"/>
              </a:lnSpc>
            </a:pPr>
            <a:r>
              <a:rPr lang="en-US" sz="6000" b="1" dirty="0" smtClean="0">
                <a:solidFill>
                  <a:srgbClr val="FFFFFF"/>
                </a:solidFill>
                <a:latin typeface="Museo Sans 700"/>
                <a:cs typeface="Museo Sans 700"/>
              </a:rPr>
              <a:t>Sustainable</a:t>
            </a:r>
            <a:endParaRPr lang="en-US" sz="6000" b="1" dirty="0">
              <a:solidFill>
                <a:srgbClr val="FFFFFF"/>
              </a:solidFill>
              <a:latin typeface="Museo Sans 700"/>
              <a:cs typeface="Museo Sans 70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5938631"/>
            <a:ext cx="2222500" cy="754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9887" y="5849202"/>
            <a:ext cx="8137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Like                  … but for science! 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999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Focusing on </a:t>
            </a:r>
            <a:r>
              <a:rPr lang="en-US" sz="3200" dirty="0" smtClean="0"/>
              <a:t>“frictionless”, </a:t>
            </a:r>
            <a:r>
              <a:rPr lang="en-US" sz="3200" dirty="0"/>
              <a:t>we’ve started to do this with </a:t>
            </a:r>
            <a:r>
              <a:rPr lang="en-US" sz="3200" dirty="0" smtClean="0"/>
              <a:t>the </a:t>
            </a:r>
            <a:r>
              <a:rPr lang="en-US" sz="3200" b="1" dirty="0" smtClean="0"/>
              <a:t>Globus Online </a:t>
            </a:r>
            <a:r>
              <a:rPr lang="en-US" sz="3200" dirty="0" smtClean="0"/>
              <a:t>service</a:t>
            </a:r>
            <a:r>
              <a:rPr lang="en-US" sz="3200" b="1" dirty="0" smtClean="0"/>
              <a:t> </a:t>
            </a:r>
            <a:r>
              <a:rPr lang="en-US" sz="3200" dirty="0" smtClean="0"/>
              <a:t>…</a:t>
            </a:r>
            <a:endParaRPr lang="en-US" sz="32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57200" y="1351886"/>
            <a:ext cx="8229600" cy="49975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400"/>
              </a:spcBef>
              <a:buFont typeface="Arial"/>
              <a:buChar char="•"/>
              <a:defRPr sz="3200" b="0" i="0" kern="1200">
                <a:solidFill>
                  <a:schemeClr val="bg1">
                    <a:lumMod val="95000"/>
                  </a:schemeClr>
                </a:solidFill>
                <a:latin typeface="Museo Sans 700"/>
                <a:ea typeface="+mn-ea"/>
                <a:cs typeface="Museo Sans 70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Courier New"/>
              <a:buChar char="o"/>
              <a:defRPr sz="24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latin typeface="Museo Sans 500"/>
                <a:cs typeface="Museo Sans 500"/>
              </a:rPr>
              <a:t>Transfer and sharing of </a:t>
            </a:r>
            <a:br>
              <a:rPr lang="en-US" sz="4800" dirty="0" smtClean="0">
                <a:latin typeface="Museo Sans 500"/>
                <a:cs typeface="Museo Sans 500"/>
              </a:rPr>
            </a:br>
            <a:r>
              <a:rPr lang="en-US" sz="4800" dirty="0" smtClean="0">
                <a:latin typeface="Museo Sans 500"/>
                <a:cs typeface="Museo Sans 500"/>
              </a:rPr>
              <a:t>large data sets …</a:t>
            </a:r>
          </a:p>
          <a:p>
            <a:pPr marL="0" indent="0" algn="ctr">
              <a:buNone/>
            </a:pPr>
            <a:r>
              <a:rPr lang="en-US" sz="4800" dirty="0" smtClean="0">
                <a:latin typeface="Museo Sans 500"/>
                <a:cs typeface="Museo Sans 500"/>
              </a:rPr>
              <a:t>… with </a:t>
            </a:r>
            <a:r>
              <a:rPr lang="en-US" sz="4800" dirty="0" err="1" smtClean="0">
                <a:latin typeface="Museo Sans 500"/>
                <a:cs typeface="Museo Sans 500"/>
              </a:rPr>
              <a:t>dropbox</a:t>
            </a:r>
            <a:r>
              <a:rPr lang="en-US" sz="4800" dirty="0" smtClean="0">
                <a:latin typeface="Museo Sans 500"/>
                <a:cs typeface="Museo Sans 500"/>
              </a:rPr>
              <a:t>-like characteristics …</a:t>
            </a:r>
          </a:p>
          <a:p>
            <a:pPr marL="0" indent="0" algn="ctr">
              <a:buNone/>
            </a:pPr>
            <a:r>
              <a:rPr lang="en-US" sz="4800" dirty="0" smtClean="0">
                <a:latin typeface="Museo Sans 500"/>
                <a:cs typeface="Museo Sans 500"/>
              </a:rPr>
              <a:t>… directly from your own storage systems</a:t>
            </a:r>
            <a:endParaRPr lang="en-US" sz="4800" dirty="0">
              <a:latin typeface="Museo Sans 500"/>
              <a:cs typeface="Museo Sans 50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70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</a:t>
            </a:r>
            <a:r>
              <a:rPr lang="en-US" dirty="0" smtClean="0"/>
              <a:t>eliable, secure, high-performance </a:t>
            </a:r>
            <a:r>
              <a:rPr lang="en-US" b="1" dirty="0" smtClean="0"/>
              <a:t>file transfer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3559" y="1714161"/>
            <a:ext cx="3958041" cy="3093826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“Fire</a:t>
            </a:r>
            <a:r>
              <a:rPr lang="en-US" sz="2800" dirty="0"/>
              <a:t>-and-forget” transfers</a:t>
            </a:r>
          </a:p>
          <a:p>
            <a:r>
              <a:rPr lang="en-US" sz="2800" dirty="0" smtClean="0"/>
              <a:t>Automatic </a:t>
            </a:r>
            <a:r>
              <a:rPr lang="en-US" sz="2800" dirty="0"/>
              <a:t>fault </a:t>
            </a:r>
            <a:r>
              <a:rPr lang="en-US" sz="2800" dirty="0" smtClean="0"/>
              <a:t>recovery</a:t>
            </a:r>
          </a:p>
          <a:p>
            <a:r>
              <a:rPr lang="en-US" sz="2800" dirty="0" smtClean="0"/>
              <a:t>Auto tuning</a:t>
            </a:r>
            <a:endParaRPr lang="en-US" sz="2800" dirty="0" smtClean="0"/>
          </a:p>
          <a:p>
            <a:r>
              <a:rPr lang="en-US" sz="2800" dirty="0" smtClean="0"/>
              <a:t>Seamless security integration</a:t>
            </a:r>
            <a:endParaRPr lang="en-US" sz="2800" dirty="0"/>
          </a:p>
        </p:txBody>
      </p:sp>
      <p:sp>
        <p:nvSpPr>
          <p:cNvPr id="22" name="Regular Pentagon 21"/>
          <p:cNvSpPr/>
          <p:nvPr/>
        </p:nvSpPr>
        <p:spPr>
          <a:xfrm>
            <a:off x="4558362" y="2514940"/>
            <a:ext cx="1096861" cy="1044629"/>
          </a:xfrm>
          <a:prstGeom prst="pentagon">
            <a:avLst/>
          </a:prstGeom>
          <a:solidFill>
            <a:schemeClr val="bg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Data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Source</a:t>
            </a: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533162" y="2514940"/>
            <a:ext cx="1292295" cy="1044629"/>
          </a:xfrm>
          <a:prstGeom prst="roundRect">
            <a:avLst>
              <a:gd name="adj" fmla="val 52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Data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Destination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5" name="Group 24"/>
          <p:cNvGrpSpPr/>
          <p:nvPr/>
        </p:nvGrpSpPr>
        <p:grpSpPr>
          <a:xfrm>
            <a:off x="3535061" y="4694027"/>
            <a:ext cx="2489282" cy="1677305"/>
            <a:chOff x="556695" y="3828391"/>
            <a:chExt cx="3650657" cy="2459845"/>
          </a:xfrm>
        </p:grpSpPr>
        <p:pic>
          <p:nvPicPr>
            <p:cNvPr id="26" name="Picture 25" descr="femaleuser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tretch>
              <a:fillRect/>
            </a:stretch>
          </p:blipFill>
          <p:spPr>
            <a:xfrm>
              <a:off x="556695" y="5049379"/>
              <a:ext cx="1238857" cy="123885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>
              <a:stCxn id="26" idx="3"/>
            </p:cNvCxnSpPr>
            <p:nvPr/>
          </p:nvCxnSpPr>
          <p:spPr>
            <a:xfrm flipV="1">
              <a:off x="1795552" y="4787500"/>
              <a:ext cx="2411800" cy="881308"/>
            </a:xfrm>
            <a:prstGeom prst="straightConnector1">
              <a:avLst/>
            </a:prstGeom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11300" y="3828391"/>
              <a:ext cx="2553930" cy="13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2F2F2"/>
                  </a:solidFill>
                  <a:latin typeface="Arial"/>
                  <a:cs typeface="Arial"/>
                </a:rPr>
                <a:t>User initiates transfer request</a:t>
              </a:r>
              <a:endParaRPr lang="en-US" dirty="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888945" y="3880766"/>
              <a:ext cx="622355" cy="622353"/>
            </a:xfrm>
            <a:prstGeom prst="ellipse">
              <a:avLst/>
            </a:prstGeom>
            <a:solidFill>
              <a:srgbClr val="265B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2F2F2"/>
                  </a:solidFill>
                  <a:latin typeface="Arial"/>
                  <a:cs typeface="Arial"/>
                </a:rPr>
                <a:t>1</a:t>
              </a:r>
              <a:endParaRPr lang="en-US" sz="2000" b="1" dirty="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" name="Group 29"/>
          <p:cNvGrpSpPr/>
          <p:nvPr/>
        </p:nvGrpSpPr>
        <p:grpSpPr>
          <a:xfrm>
            <a:off x="5271386" y="2246656"/>
            <a:ext cx="2410538" cy="2172807"/>
            <a:chOff x="3103103" y="239189"/>
            <a:chExt cx="3535176" cy="3186531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3718391" y="1284923"/>
              <a:ext cx="2631835" cy="1588"/>
            </a:xfrm>
            <a:prstGeom prst="straightConnector1">
              <a:avLst/>
            </a:prstGeom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065228" y="347319"/>
              <a:ext cx="2430926" cy="135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2F2F2"/>
                  </a:solidFill>
                  <a:latin typeface="Arial"/>
                  <a:cs typeface="Arial"/>
                </a:rPr>
                <a:t>Globus Online moves and syncs files</a:t>
              </a:r>
              <a:endParaRPr lang="en-US" dirty="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487547" y="239189"/>
              <a:ext cx="622355" cy="622355"/>
            </a:xfrm>
            <a:prstGeom prst="ellipse">
              <a:avLst/>
            </a:prstGeom>
            <a:solidFill>
              <a:srgbClr val="265B9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2F2F2"/>
                  </a:solidFill>
                  <a:latin typeface="Arial"/>
                  <a:cs typeface="Arial"/>
                </a:rPr>
                <a:t>2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rot="10800000">
              <a:off x="3103103" y="2262010"/>
              <a:ext cx="1885426" cy="1163710"/>
            </a:xfrm>
            <a:prstGeom prst="straightConnector1">
              <a:avLst/>
            </a:prstGeom>
            <a:ln w="50800" cap="flat" cmpd="sng" algn="ctr">
              <a:solidFill>
                <a:srgbClr val="A6A6A6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140929" y="2164644"/>
              <a:ext cx="1497350" cy="1261076"/>
            </a:xfrm>
            <a:prstGeom prst="straightConnector1">
              <a:avLst/>
            </a:prstGeom>
            <a:ln w="50800" cap="flat" cmpd="sng" algn="ctr">
              <a:solidFill>
                <a:srgbClr val="A6A6A6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5"/>
          <p:cNvGrpSpPr/>
          <p:nvPr/>
        </p:nvGrpSpPr>
        <p:grpSpPr>
          <a:xfrm>
            <a:off x="4633150" y="5260517"/>
            <a:ext cx="4088766" cy="1159995"/>
            <a:chOff x="2057417" y="4865466"/>
            <a:chExt cx="5996382" cy="1701191"/>
          </a:xfrm>
        </p:grpSpPr>
        <p:sp>
          <p:nvSpPr>
            <p:cNvPr id="37" name="Freeform 36"/>
            <p:cNvSpPr/>
            <p:nvPr/>
          </p:nvSpPr>
          <p:spPr>
            <a:xfrm>
              <a:off x="2057417" y="5176644"/>
              <a:ext cx="3323910" cy="1390013"/>
            </a:xfrm>
            <a:custGeom>
              <a:avLst/>
              <a:gdLst>
                <a:gd name="connsiteX0" fmla="*/ 4307680 w 4307680"/>
                <a:gd name="connsiteY0" fmla="*/ 0 h 1669490"/>
                <a:gd name="connsiteX1" fmla="*/ 2919795 w 4307680"/>
                <a:gd name="connsiteY1" fmla="*/ 1440344 h 1669490"/>
                <a:gd name="connsiteX2" fmla="*/ 0 w 4307680"/>
                <a:gd name="connsiteY2" fmla="*/ 1374874 h 1669490"/>
                <a:gd name="connsiteX3" fmla="*/ 0 w 4307680"/>
                <a:gd name="connsiteY3" fmla="*/ 1374874 h 16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7680" h="1669490">
                  <a:moveTo>
                    <a:pt x="4307680" y="0"/>
                  </a:moveTo>
                  <a:cubicBezTo>
                    <a:pt x="3972711" y="605599"/>
                    <a:pt x="3637742" y="1211198"/>
                    <a:pt x="2919795" y="1440344"/>
                  </a:cubicBezTo>
                  <a:cubicBezTo>
                    <a:pt x="2201848" y="1669490"/>
                    <a:pt x="0" y="1374874"/>
                    <a:pt x="0" y="1374874"/>
                  </a:cubicBezTo>
                  <a:lnTo>
                    <a:pt x="0" y="1374874"/>
                  </a:lnTo>
                </a:path>
              </a:pathLst>
            </a:custGeom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81327" y="5489439"/>
              <a:ext cx="2672472" cy="94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2F2F2"/>
                  </a:solidFill>
                  <a:latin typeface="Arial"/>
                  <a:cs typeface="Arial"/>
                </a:rPr>
                <a:t>Globus Online notifies user</a:t>
              </a:r>
              <a:endParaRPr lang="en-US" dirty="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528599" y="4865466"/>
              <a:ext cx="622355" cy="622355"/>
            </a:xfrm>
            <a:prstGeom prst="ellipse">
              <a:avLst/>
            </a:prstGeom>
            <a:solidFill>
              <a:srgbClr val="265B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2F2F2"/>
                  </a:solidFill>
                  <a:latin typeface="Arial"/>
                  <a:cs typeface="Arial"/>
                </a:rPr>
                <a:t>3</a:t>
              </a:r>
              <a:endParaRPr lang="en-US" sz="2000" b="1" dirty="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4" name="Cloud 23"/>
          <p:cNvSpPr/>
          <p:nvPr/>
        </p:nvSpPr>
        <p:spPr>
          <a:xfrm>
            <a:off x="5797571" y="4181850"/>
            <a:ext cx="1787443" cy="1344742"/>
          </a:xfrm>
          <a:prstGeom prst="cloud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/>
              <a:cs typeface="Arial"/>
            </a:endParaRPr>
          </a:p>
        </p:txBody>
      </p:sp>
      <p:pic>
        <p:nvPicPr>
          <p:cNvPr id="42" name="Picture 41" descr="globus-online-2013-large-whi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6095553" y="4434412"/>
            <a:ext cx="1130740" cy="8409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61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Simple, secure sharing off existing storage systems </a:t>
            </a:r>
            <a:endParaRPr lang="en-US" dirty="0"/>
          </a:p>
        </p:txBody>
      </p:sp>
      <p:sp>
        <p:nvSpPr>
          <p:cNvPr id="3" name="Regular Pentagon 2"/>
          <p:cNvSpPr/>
          <p:nvPr/>
        </p:nvSpPr>
        <p:spPr>
          <a:xfrm>
            <a:off x="7377460" y="2556094"/>
            <a:ext cx="1073364" cy="1022252"/>
          </a:xfrm>
          <a:prstGeom prst="pentagon">
            <a:avLst/>
          </a:prstGeom>
          <a:solidFill>
            <a:schemeClr val="bg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Data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Source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55400" y="3908158"/>
            <a:ext cx="2327223" cy="2514935"/>
            <a:chOff x="334997" y="2519218"/>
            <a:chExt cx="3487703" cy="3769018"/>
          </a:xfrm>
        </p:grpSpPr>
        <p:pic>
          <p:nvPicPr>
            <p:cNvPr id="5" name="Picture 4" descr="femaleuser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tretch>
              <a:fillRect/>
            </a:stretch>
          </p:blipFill>
          <p:spPr>
            <a:xfrm>
              <a:off x="556695" y="5049379"/>
              <a:ext cx="1238857" cy="123885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1837852" y="4373620"/>
              <a:ext cx="1854200" cy="1404880"/>
            </a:xfrm>
            <a:prstGeom prst="straightConnector1">
              <a:avLst/>
            </a:prstGeom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008151" y="2530343"/>
              <a:ext cx="2814549" cy="1983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User A selects file(s) to share, selects user or group, and sets permissions 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34997" y="2519218"/>
              <a:ext cx="622355" cy="622355"/>
            </a:xfrm>
            <a:prstGeom prst="ellipse">
              <a:avLst/>
            </a:prstGeom>
            <a:solidFill>
              <a:srgbClr val="265B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1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67348" y="2614790"/>
            <a:ext cx="2677905" cy="1898247"/>
            <a:chOff x="3213046" y="580907"/>
            <a:chExt cx="4013254" cy="2844815"/>
          </a:xfrm>
        </p:grpSpPr>
        <p:sp>
          <p:nvSpPr>
            <p:cNvPr id="10" name="TextBox 9"/>
            <p:cNvSpPr txBox="1"/>
            <p:nvPr/>
          </p:nvSpPr>
          <p:spPr>
            <a:xfrm>
              <a:off x="3860800" y="580907"/>
              <a:ext cx="3225798" cy="1614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Globus Online tracks shared files; no need to move files to cloud storage!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13046" y="580907"/>
              <a:ext cx="622355" cy="622355"/>
            </a:xfrm>
            <a:prstGeom prst="ellipse">
              <a:avLst/>
            </a:prstGeom>
            <a:solidFill>
              <a:srgbClr val="265B9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/>
                  <a:cs typeface="Arial"/>
                </a:rPr>
                <a:t>2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988530" y="1727200"/>
              <a:ext cx="2237770" cy="1698522"/>
            </a:xfrm>
            <a:prstGeom prst="straightConnector1">
              <a:avLst/>
            </a:prstGeom>
            <a:ln w="50800" cap="flat" cmpd="sng" algn="ctr">
              <a:solidFill>
                <a:srgbClr val="A6A6A6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5"/>
          <p:cNvGrpSpPr/>
          <p:nvPr/>
        </p:nvGrpSpPr>
        <p:grpSpPr>
          <a:xfrm>
            <a:off x="6254660" y="3642375"/>
            <a:ext cx="2403535" cy="2839569"/>
            <a:chOff x="5416612" y="2120900"/>
            <a:chExt cx="3602068" cy="4255532"/>
          </a:xfrm>
        </p:grpSpPr>
        <p:sp>
          <p:nvSpPr>
            <p:cNvPr id="17" name="TextBox 16"/>
            <p:cNvSpPr txBox="1"/>
            <p:nvPr/>
          </p:nvSpPr>
          <p:spPr>
            <a:xfrm>
              <a:off x="5994400" y="3095323"/>
              <a:ext cx="2650001" cy="1614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User B logs in to Globus Online and accesses shared file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259905" y="2502753"/>
              <a:ext cx="622355" cy="622355"/>
            </a:xfrm>
            <a:prstGeom prst="ellipse">
              <a:avLst/>
            </a:prstGeom>
            <a:solidFill>
              <a:srgbClr val="265B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Arial"/>
                  <a:cs typeface="Arial"/>
                </a:rPr>
                <a:t>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pic>
          <p:nvPicPr>
            <p:cNvPr id="19" name="Picture 18" descr="female_user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 r="12262"/>
            <a:stretch/>
          </p:blipFill>
          <p:spPr>
            <a:xfrm>
              <a:off x="7539305" y="4962559"/>
              <a:ext cx="1240499" cy="1413873"/>
            </a:xfrm>
            <a:prstGeom prst="rect">
              <a:avLst/>
            </a:prstGeom>
          </p:spPr>
        </p:pic>
        <p:sp>
          <p:nvSpPr>
            <p:cNvPr id="20" name="Freeform 19"/>
            <p:cNvSpPr/>
            <p:nvPr/>
          </p:nvSpPr>
          <p:spPr>
            <a:xfrm>
              <a:off x="8445500" y="2120900"/>
              <a:ext cx="573180" cy="3124200"/>
            </a:xfrm>
            <a:custGeom>
              <a:avLst/>
              <a:gdLst>
                <a:gd name="connsiteX0" fmla="*/ 0 w 458880"/>
                <a:gd name="connsiteY0" fmla="*/ 0 h 3632200"/>
                <a:gd name="connsiteX1" fmla="*/ 457200 w 458880"/>
                <a:gd name="connsiteY1" fmla="*/ 2247900 h 3632200"/>
                <a:gd name="connsiteX2" fmla="*/ 165100 w 458880"/>
                <a:gd name="connsiteY2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880" h="3632200">
                  <a:moveTo>
                    <a:pt x="0" y="0"/>
                  </a:moveTo>
                  <a:cubicBezTo>
                    <a:pt x="214841" y="821266"/>
                    <a:pt x="429683" y="1642533"/>
                    <a:pt x="457200" y="2247900"/>
                  </a:cubicBezTo>
                  <a:cubicBezTo>
                    <a:pt x="484717" y="2853267"/>
                    <a:pt x="165100" y="3632200"/>
                    <a:pt x="165100" y="3632200"/>
                  </a:cubicBezTo>
                </a:path>
              </a:pathLst>
            </a:custGeom>
            <a:ln w="3810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Arial"/>
                <a:cs typeface="Arial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5416612" y="4373620"/>
              <a:ext cx="2343089" cy="1112781"/>
            </a:xfrm>
            <a:prstGeom prst="straightConnector1">
              <a:avLst/>
            </a:prstGeom>
            <a:ln w="50800" cap="flat" cmpd="sng" algn="ctr">
              <a:solidFill>
                <a:srgbClr val="A6A6A6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loud 22"/>
          <p:cNvSpPr/>
          <p:nvPr/>
        </p:nvSpPr>
        <p:spPr>
          <a:xfrm>
            <a:off x="4883724" y="4094966"/>
            <a:ext cx="1652754" cy="1243411"/>
          </a:xfrm>
          <a:prstGeom prst="cloud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/>
              <a:cs typeface="Arial"/>
            </a:endParaRPr>
          </a:p>
        </p:txBody>
      </p:sp>
      <p:pic>
        <p:nvPicPr>
          <p:cNvPr id="24" name="Picture 23" descr="globus-online-2013-large-whit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5159253" y="4328496"/>
            <a:ext cx="1045535" cy="777593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88435" y="1709409"/>
            <a:ext cx="4403499" cy="2405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400"/>
              </a:spcBef>
              <a:buFont typeface="Arial"/>
              <a:buChar char="•"/>
              <a:defRPr sz="3200" b="0" i="0" kern="1200">
                <a:solidFill>
                  <a:schemeClr val="bg1">
                    <a:lumMod val="95000"/>
                  </a:schemeClr>
                </a:solidFill>
                <a:latin typeface="Museo Sans 700"/>
                <a:ea typeface="+mn-ea"/>
                <a:cs typeface="Museo Sans 70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80000"/>
              <a:buFont typeface="Courier New"/>
              <a:buChar char="o"/>
              <a:defRPr sz="24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Easily share large data with </a:t>
            </a:r>
            <a:r>
              <a:rPr lang="en-US" sz="2800" dirty="0">
                <a:latin typeface="Arial"/>
                <a:cs typeface="Arial"/>
              </a:rPr>
              <a:t>any </a:t>
            </a:r>
            <a:r>
              <a:rPr lang="en-US" sz="2800" dirty="0" smtClean="0">
                <a:latin typeface="Arial"/>
                <a:cs typeface="Arial"/>
              </a:rPr>
              <a:t>user </a:t>
            </a:r>
            <a:r>
              <a:rPr lang="en-US" sz="2800" dirty="0">
                <a:latin typeface="Arial"/>
                <a:cs typeface="Arial"/>
              </a:rPr>
              <a:t>or group</a:t>
            </a:r>
          </a:p>
          <a:p>
            <a:r>
              <a:rPr lang="en-US" sz="2800" dirty="0" smtClean="0">
                <a:latin typeface="Arial"/>
                <a:cs typeface="Arial"/>
              </a:rPr>
              <a:t>No cloud storage required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89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Globus Online is SaaS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</a:t>
            </a:r>
            <a:r>
              <a:rPr lang="en-US" dirty="0"/>
              <a:t>, command line, and REST interfaces</a:t>
            </a:r>
          </a:p>
          <a:p>
            <a:r>
              <a:rPr lang="en-US" dirty="0" smtClean="0"/>
              <a:t>Reduced </a:t>
            </a:r>
            <a:r>
              <a:rPr lang="en-US" dirty="0"/>
              <a:t>IT </a:t>
            </a:r>
            <a:r>
              <a:rPr lang="en-US" dirty="0" smtClean="0"/>
              <a:t>operational costs</a:t>
            </a:r>
            <a:endParaRPr lang="en-US" dirty="0"/>
          </a:p>
          <a:p>
            <a:r>
              <a:rPr lang="en-US" dirty="0" smtClean="0"/>
              <a:t>New </a:t>
            </a:r>
            <a:r>
              <a:rPr lang="en-US" dirty="0"/>
              <a:t>features automatically available</a:t>
            </a:r>
          </a:p>
          <a:p>
            <a:r>
              <a:rPr lang="en-US" dirty="0"/>
              <a:t>Consolidated support &amp; troubleshooting</a:t>
            </a:r>
          </a:p>
          <a:p>
            <a:r>
              <a:rPr lang="en-US" dirty="0" smtClean="0"/>
              <a:t>Easy to add your laptop, server, cluster, supercomputer, etc. with Globus </a:t>
            </a:r>
            <a:r>
              <a:rPr lang="en-US" dirty="0"/>
              <a:t>Connect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938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Arrow 33"/>
          <p:cNvSpPr/>
          <p:nvPr/>
        </p:nvSpPr>
        <p:spPr>
          <a:xfrm>
            <a:off x="4572446" y="2179077"/>
            <a:ext cx="2456361" cy="12167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Connect Multiuser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4533940"/>
            <a:ext cx="8277368" cy="188264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Create endpoint in minutes; no complex </a:t>
            </a:r>
            <a:r>
              <a:rPr lang="en-US" dirty="0"/>
              <a:t>GridFTP </a:t>
            </a:r>
            <a:r>
              <a:rPr lang="en-US" dirty="0" smtClean="0"/>
              <a:t>install</a:t>
            </a:r>
          </a:p>
          <a:p>
            <a:r>
              <a:rPr lang="en-US" dirty="0" smtClean="0"/>
              <a:t>Enable all users with local accounts to transfer files</a:t>
            </a:r>
          </a:p>
          <a:p>
            <a:r>
              <a:rPr lang="en-US" dirty="0" smtClean="0"/>
              <a:t>Native packages: RPMs and DEBs</a:t>
            </a:r>
          </a:p>
          <a:p>
            <a:r>
              <a:rPr lang="en-US" dirty="0" smtClean="0"/>
              <a:t>Also available </a:t>
            </a:r>
            <a:r>
              <a:rPr lang="en-US" dirty="0"/>
              <a:t>as part of the Globus </a:t>
            </a:r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543829" y="1375762"/>
            <a:ext cx="4028617" cy="2823332"/>
            <a:chOff x="3959500" y="2589105"/>
            <a:chExt cx="4028617" cy="2823332"/>
          </a:xfrm>
        </p:grpSpPr>
        <p:sp>
          <p:nvSpPr>
            <p:cNvPr id="17" name="Can 16"/>
            <p:cNvSpPr/>
            <p:nvPr/>
          </p:nvSpPr>
          <p:spPr>
            <a:xfrm>
              <a:off x="3959500" y="2589105"/>
              <a:ext cx="4028617" cy="2823332"/>
            </a:xfrm>
            <a:prstGeom prst="can">
              <a:avLst>
                <a:gd name="adj" fmla="val 1710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1600" b="1" dirty="0" smtClean="0">
                  <a:solidFill>
                    <a:srgbClr val="262626"/>
                  </a:solidFill>
                  <a:latin typeface="Arial"/>
                  <a:cs typeface="Arial"/>
                </a:rPr>
                <a:t>Local Storage System</a:t>
              </a:r>
            </a:p>
            <a:p>
              <a:pPr algn="ctr"/>
              <a:r>
                <a:rPr lang="en-US" sz="1600" dirty="0" smtClean="0">
                  <a:solidFill>
                    <a:srgbClr val="262626"/>
                  </a:solidFill>
                  <a:latin typeface="Arial"/>
                  <a:cs typeface="Arial"/>
                </a:rPr>
                <a:t>(RCC cluster, campus server, …)</a:t>
              </a:r>
              <a:endParaRPr lang="en-US" sz="1600" dirty="0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4315876" y="2917593"/>
              <a:ext cx="3311431" cy="1547294"/>
            </a:xfrm>
            <a:prstGeom prst="roundRect">
              <a:avLst>
                <a:gd name="adj" fmla="val 5271"/>
              </a:avLst>
            </a:prstGeom>
            <a:solidFill>
              <a:schemeClr val="bg1">
                <a:lumMod val="85000"/>
              </a:schemeClr>
            </a:solidFill>
            <a:ln w="15875">
              <a:solidFill>
                <a:srgbClr val="558ED5"/>
              </a:solidFill>
              <a:round/>
              <a:headEnd/>
              <a:tailEnd/>
            </a:ln>
            <a:extLst/>
          </p:spPr>
          <p:txBody>
            <a:bodyPr anchor="t" anchorCtr="0"/>
            <a:lstStyle/>
            <a:p>
              <a:pPr algn="ctr"/>
              <a:r>
                <a:rPr lang="en-US" dirty="0" smtClean="0">
                  <a:solidFill>
                    <a:srgbClr val="2B589B"/>
                  </a:solidFill>
                  <a:latin typeface="Arial"/>
                  <a:cs typeface="Arial"/>
                </a:rPr>
                <a:t>Globus Connect Multiuser</a:t>
              </a:r>
              <a:endParaRPr lang="en-US" dirty="0">
                <a:solidFill>
                  <a:srgbClr val="2B589B"/>
                </a:solidFill>
                <a:latin typeface="Arial"/>
                <a:cs typeface="Arial"/>
              </a:endParaRPr>
            </a:p>
          </p:txBody>
        </p:sp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>
              <a:off x="4512853" y="3453481"/>
              <a:ext cx="1343030" cy="783601"/>
            </a:xfrm>
            <a:prstGeom prst="roundRect">
              <a:avLst>
                <a:gd name="adj" fmla="val 8714"/>
              </a:avLst>
            </a:prstGeom>
            <a:solidFill>
              <a:srgbClr val="FFFFFF"/>
            </a:solidFill>
            <a:ln w="9525">
              <a:solidFill>
                <a:srgbClr val="558ED5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en-US" sz="1600" dirty="0" err="1">
                  <a:solidFill>
                    <a:srgbClr val="558ED5"/>
                  </a:solidFill>
                  <a:latin typeface="Arial"/>
                  <a:cs typeface="Arial"/>
                </a:rPr>
                <a:t>MyProxy</a:t>
              </a:r>
              <a:r>
                <a:rPr lang="en-US" sz="1600" dirty="0">
                  <a:solidFill>
                    <a:srgbClr val="558ED5"/>
                  </a:solidFill>
                  <a:latin typeface="Arial"/>
                  <a:cs typeface="Arial"/>
                </a:rPr>
                <a:t/>
              </a:r>
              <a:br>
                <a:rPr lang="en-US" sz="1600" dirty="0">
                  <a:solidFill>
                    <a:srgbClr val="558ED5"/>
                  </a:solidFill>
                  <a:latin typeface="Arial"/>
                  <a:cs typeface="Arial"/>
                </a:rPr>
              </a:br>
              <a:r>
                <a:rPr lang="en-US" sz="1600" dirty="0" smtClean="0">
                  <a:solidFill>
                    <a:srgbClr val="558ED5"/>
                  </a:solidFill>
                  <a:latin typeface="Arial"/>
                  <a:cs typeface="Arial"/>
                </a:rPr>
                <a:t>Online CA</a:t>
              </a:r>
              <a:endParaRPr lang="en-US" sz="1600" dirty="0">
                <a:solidFill>
                  <a:srgbClr val="558ED5"/>
                </a:solidFill>
                <a:latin typeface="Arial"/>
                <a:cs typeface="Arial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6050416" y="3453481"/>
              <a:ext cx="1365066" cy="783601"/>
            </a:xfrm>
            <a:prstGeom prst="roundRect">
              <a:avLst>
                <a:gd name="adj" fmla="val 5403"/>
              </a:avLst>
            </a:prstGeom>
            <a:solidFill>
              <a:srgbClr val="FFFFFF"/>
            </a:solidFill>
            <a:ln w="9525">
              <a:solidFill>
                <a:srgbClr val="558ED5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en-US" sz="1600" dirty="0" smtClean="0">
                  <a:solidFill>
                    <a:srgbClr val="558ED5"/>
                  </a:solidFill>
                  <a:latin typeface="Arial"/>
                  <a:cs typeface="Arial"/>
                </a:rPr>
                <a:t>GridFTP Server</a:t>
              </a:r>
              <a:endParaRPr lang="en-US" sz="1600" dirty="0">
                <a:solidFill>
                  <a:srgbClr val="558ED5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4" name="Picture 13" descr="user-group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13717" y="1636325"/>
            <a:ext cx="1117683" cy="1117683"/>
          </a:xfrm>
          <a:prstGeom prst="rect">
            <a:avLst/>
          </a:prstGeom>
        </p:spPr>
      </p:pic>
      <p:pic>
        <p:nvPicPr>
          <p:cNvPr id="15" name="Picture 14" descr="121181177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13717" y="2709448"/>
            <a:ext cx="898158" cy="8981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94647" y="3698446"/>
            <a:ext cx="208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Local system users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0" name="Picture 29" descr="Globus_Online_logo_large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174823" y="2214949"/>
            <a:ext cx="1821419" cy="152616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01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is encouraging</a:t>
            </a:r>
            <a:endParaRPr lang="en-US" dirty="0"/>
          </a:p>
        </p:txBody>
      </p:sp>
      <p:pic>
        <p:nvPicPr>
          <p:cNvPr id="4" name="Picture 3" descr="130613_10000_Us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7093" y="949617"/>
            <a:ext cx="7320319" cy="580155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45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adoption is encouraging</a:t>
            </a:r>
            <a:endParaRPr lang="en-US" dirty="0"/>
          </a:p>
        </p:txBody>
      </p:sp>
      <p:pic>
        <p:nvPicPr>
          <p:cNvPr id="4" name="Picture 3" descr="130613_10000_Us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7093" y="949617"/>
            <a:ext cx="7320319" cy="58015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9000" y="949617"/>
            <a:ext cx="7454900" cy="5801552"/>
          </a:xfrm>
          <a:prstGeom prst="rect">
            <a:avLst/>
          </a:prstGeom>
          <a:solidFill>
            <a:srgbClr val="29528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46100" y="2197100"/>
            <a:ext cx="8077200" cy="2476500"/>
          </a:xfrm>
          <a:prstGeom prst="roundRect">
            <a:avLst>
              <a:gd name="adj" fmla="val 4839"/>
            </a:avLst>
          </a:prstGeom>
          <a:solidFill>
            <a:schemeClr val="bg1">
              <a:alpha val="92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29528C"/>
                </a:solidFill>
              </a:rPr>
              <a:t>~24PB and 1B files moved</a:t>
            </a:r>
          </a:p>
          <a:p>
            <a:pPr algn="ctr"/>
            <a:r>
              <a:rPr lang="en-US" sz="1400" b="1" dirty="0" smtClean="0">
                <a:solidFill>
                  <a:srgbClr val="29528C"/>
                </a:solidFill>
              </a:rPr>
              <a:t/>
            </a:r>
            <a:br>
              <a:rPr lang="en-US" sz="1400" b="1" dirty="0" smtClean="0">
                <a:solidFill>
                  <a:srgbClr val="29528C"/>
                </a:solidFill>
              </a:rPr>
            </a:br>
            <a:r>
              <a:rPr lang="en-US" sz="4000" b="1" dirty="0" smtClean="0">
                <a:solidFill>
                  <a:srgbClr val="29528C"/>
                </a:solidFill>
              </a:rPr>
              <a:t>10x (or better) performance vs. </a:t>
            </a:r>
            <a:r>
              <a:rPr lang="en-US" sz="4000" b="1" dirty="0" err="1" smtClean="0">
                <a:solidFill>
                  <a:srgbClr val="29528C"/>
                </a:solidFill>
              </a:rPr>
              <a:t>scp</a:t>
            </a:r>
            <a:endParaRPr lang="en-US" sz="4000" b="1" dirty="0" smtClean="0">
              <a:solidFill>
                <a:srgbClr val="29528C"/>
              </a:solidFill>
            </a:endParaRPr>
          </a:p>
          <a:p>
            <a:pPr algn="ctr"/>
            <a:endParaRPr lang="en-US" sz="1400" b="1" dirty="0" smtClean="0">
              <a:solidFill>
                <a:srgbClr val="29528C"/>
              </a:solidFill>
            </a:endParaRPr>
          </a:p>
          <a:p>
            <a:pPr algn="ctr"/>
            <a:r>
              <a:rPr lang="en-US" sz="4000" b="1" dirty="0">
                <a:solidFill>
                  <a:srgbClr val="29528C"/>
                </a:solidFill>
              </a:rPr>
              <a:t>99.9% </a:t>
            </a:r>
            <a:r>
              <a:rPr lang="en-US" sz="4000" b="1" dirty="0" smtClean="0">
                <a:solidFill>
                  <a:srgbClr val="29528C"/>
                </a:solidFill>
              </a:rPr>
              <a:t>availability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351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5853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33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051" y="1405030"/>
            <a:ext cx="8668940" cy="198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We started with technology proven in many large-scale grids</a:t>
            </a:r>
            <a:endParaRPr lang="en-US" sz="4400" dirty="0"/>
          </a:p>
        </p:txBody>
      </p:sp>
      <p:pic>
        <p:nvPicPr>
          <p:cNvPr id="4" name="Picture 3" descr="globus-grid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98112" y="4185477"/>
            <a:ext cx="2121837" cy="1713356"/>
          </a:xfrm>
          <a:prstGeom prst="rect">
            <a:avLst/>
          </a:prstGeom>
          <a:effectLst>
            <a:innerShdw blurRad="50800" dist="25400" dir="13500000">
              <a:prstClr val="black">
                <a:alpha val="50000"/>
              </a:prstClr>
            </a:innerShdw>
          </a:effectLst>
        </p:spPr>
      </p:pic>
      <p:grpSp>
        <p:nvGrpSpPr>
          <p:cNvPr id="2" name="Group 1"/>
          <p:cNvGrpSpPr/>
          <p:nvPr/>
        </p:nvGrpSpPr>
        <p:grpSpPr>
          <a:xfrm>
            <a:off x="3313046" y="3503821"/>
            <a:ext cx="5137220" cy="3111059"/>
            <a:chOff x="3313046" y="3503821"/>
            <a:chExt cx="5137220" cy="3111059"/>
          </a:xfrm>
        </p:grpSpPr>
        <p:sp>
          <p:nvSpPr>
            <p:cNvPr id="5" name="Right Arrow 4"/>
            <p:cNvSpPr/>
            <p:nvPr/>
          </p:nvSpPr>
          <p:spPr>
            <a:xfrm>
              <a:off x="3313046" y="4303561"/>
              <a:ext cx="1049130" cy="119374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62176" y="3503821"/>
              <a:ext cx="4081670" cy="28564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 algn="ctr">
                <a:spcBef>
                  <a:spcPct val="20000"/>
                </a:spcBef>
                <a:buFont typeface="Arial"/>
                <a:buNone/>
                <a:defRPr sz="4800" b="0" i="0">
                  <a:solidFill>
                    <a:schemeClr val="bg1">
                      <a:lumMod val="95000"/>
                    </a:schemeClr>
                  </a:solidFill>
                  <a:latin typeface="Museo Sans 500"/>
                  <a:cs typeface="Museo Sans 500"/>
                </a:defRPr>
              </a:lvl1pPr>
              <a:lvl2pPr indent="0">
                <a:spcBef>
                  <a:spcPct val="20000"/>
                </a:spcBef>
                <a:buFont typeface="Arial"/>
                <a:buNone/>
                <a:defRPr sz="2800" b="0" i="0">
                  <a:solidFill>
                    <a:schemeClr val="bg1">
                      <a:lumMod val="95000"/>
                    </a:schemeClr>
                  </a:solidFill>
                  <a:latin typeface="Museo Sans 300"/>
                  <a:cs typeface="Museo Sans 300"/>
                </a:defRPr>
              </a:lvl2pPr>
              <a:lvl3pPr indent="0">
                <a:spcBef>
                  <a:spcPct val="20000"/>
                </a:spcBef>
                <a:buSzPct val="80000"/>
                <a:buFont typeface="Courier New"/>
                <a:buNone/>
                <a:defRPr sz="2400" b="0" i="0">
                  <a:solidFill>
                    <a:schemeClr val="bg1">
                      <a:lumMod val="95000"/>
                    </a:schemeClr>
                  </a:solidFill>
                  <a:latin typeface="Museo Sans 300"/>
                  <a:cs typeface="Museo Sans 300"/>
                </a:defRPr>
              </a:lvl3pPr>
              <a:lvl4pPr marL="1600200" indent="-228600">
                <a:spcBef>
                  <a:spcPct val="20000"/>
                </a:spcBef>
                <a:buFont typeface="Arial"/>
                <a:buChar char="–"/>
                <a:defRPr sz="2000" b="0" i="0">
                  <a:solidFill>
                    <a:schemeClr val="bg1">
                      <a:lumMod val="95000"/>
                    </a:schemeClr>
                  </a:solidFill>
                  <a:latin typeface="Museo Sans 300"/>
                  <a:cs typeface="Museo Sans 300"/>
                </a:defRPr>
              </a:lvl4pPr>
              <a:lvl5pPr marL="2057400" indent="-228600">
                <a:spcBef>
                  <a:spcPct val="20000"/>
                </a:spcBef>
                <a:buFont typeface="Arial"/>
                <a:buChar char="»"/>
                <a:defRPr sz="2000" b="0" i="0">
                  <a:solidFill>
                    <a:schemeClr val="bg1">
                      <a:lumMod val="95000"/>
                    </a:schemeClr>
                  </a:solidFill>
                  <a:latin typeface="Museo Sans 300"/>
                  <a:cs typeface="Museo Sans 300"/>
                </a:defRPr>
              </a:lvl5pPr>
              <a:lvl6pPr marL="2514600" indent="-2286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r>
                <a:rPr lang="en-US" sz="4000" dirty="0" smtClean="0"/>
                <a:t>GridFTP</a:t>
              </a:r>
              <a:r>
                <a:rPr lang="en-US" sz="4000" dirty="0"/>
                <a:t/>
              </a:r>
              <a:br>
                <a:rPr lang="en-US" sz="4000" dirty="0"/>
              </a:br>
              <a:r>
                <a:rPr lang="en-US" sz="4000" dirty="0" smtClean="0"/>
                <a:t>GRAM</a:t>
              </a:r>
              <a:r>
                <a:rPr lang="en-US" sz="4000" dirty="0"/>
                <a:t/>
              </a:r>
              <a:br>
                <a:rPr lang="en-US" sz="4000" dirty="0"/>
              </a:br>
              <a:r>
                <a:rPr lang="en-US" sz="4000" dirty="0" smtClean="0"/>
                <a:t>MyProxy       GSI-</a:t>
              </a:r>
              <a:r>
                <a:rPr lang="en-US" sz="4000" dirty="0" err="1" smtClean="0"/>
                <a:t>OpenSSH</a:t>
              </a:r>
              <a:endParaRPr lang="en-US" sz="4000" dirty="0" smtClean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68596" y="5839706"/>
              <a:ext cx="4081670" cy="77517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 algn="ctr">
                <a:spcBef>
                  <a:spcPct val="20000"/>
                </a:spcBef>
                <a:buFont typeface="Arial"/>
                <a:buNone/>
                <a:defRPr sz="4800" b="0" i="0">
                  <a:solidFill>
                    <a:schemeClr val="bg1">
                      <a:lumMod val="95000"/>
                    </a:schemeClr>
                  </a:solidFill>
                  <a:latin typeface="Museo Sans 500"/>
                  <a:cs typeface="Museo Sans 500"/>
                </a:defRPr>
              </a:lvl1pPr>
              <a:lvl2pPr indent="0">
                <a:spcBef>
                  <a:spcPct val="20000"/>
                </a:spcBef>
                <a:buFont typeface="Arial"/>
                <a:buNone/>
                <a:defRPr sz="2800" b="0" i="0">
                  <a:solidFill>
                    <a:schemeClr val="bg1">
                      <a:lumMod val="95000"/>
                    </a:schemeClr>
                  </a:solidFill>
                  <a:latin typeface="Museo Sans 300"/>
                  <a:cs typeface="Museo Sans 300"/>
                </a:defRPr>
              </a:lvl2pPr>
              <a:lvl3pPr indent="0">
                <a:spcBef>
                  <a:spcPct val="20000"/>
                </a:spcBef>
                <a:buSzPct val="80000"/>
                <a:buFont typeface="Courier New"/>
                <a:buNone/>
                <a:defRPr sz="2400" b="0" i="0">
                  <a:solidFill>
                    <a:schemeClr val="bg1">
                      <a:lumMod val="95000"/>
                    </a:schemeClr>
                  </a:solidFill>
                  <a:latin typeface="Museo Sans 300"/>
                  <a:cs typeface="Museo Sans 300"/>
                </a:defRPr>
              </a:lvl3pPr>
              <a:lvl4pPr marL="1600200" indent="-228600">
                <a:spcBef>
                  <a:spcPct val="20000"/>
                </a:spcBef>
                <a:buFont typeface="Arial"/>
                <a:buChar char="–"/>
                <a:defRPr sz="2000" b="0" i="0">
                  <a:solidFill>
                    <a:schemeClr val="bg1">
                      <a:lumMod val="95000"/>
                    </a:schemeClr>
                  </a:solidFill>
                  <a:latin typeface="Museo Sans 300"/>
                  <a:cs typeface="Museo Sans 300"/>
                </a:defRPr>
              </a:lvl4pPr>
              <a:lvl5pPr marL="2057400" indent="-228600">
                <a:spcBef>
                  <a:spcPct val="20000"/>
                </a:spcBef>
                <a:buFont typeface="Arial"/>
                <a:buChar char="»"/>
                <a:defRPr sz="2000" b="0" i="0">
                  <a:solidFill>
                    <a:schemeClr val="bg1">
                      <a:lumMod val="95000"/>
                    </a:schemeClr>
                  </a:solidFill>
                  <a:latin typeface="Museo Sans 300"/>
                  <a:cs typeface="Museo Sans 300"/>
                </a:defRPr>
              </a:lvl5pPr>
              <a:lvl6pPr marL="2514600" indent="-2286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r>
                <a:rPr lang="en-US" sz="4400" dirty="0" smtClean="0"/>
                <a:t>…</a:t>
              </a: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29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71500" y="2844800"/>
            <a:ext cx="6997700" cy="2524125"/>
          </a:xfrm>
        </p:spPr>
        <p:txBody>
          <a:bodyPr>
            <a:noAutofit/>
          </a:bodyPr>
          <a:lstStyle/>
          <a:p>
            <a:r>
              <a:rPr lang="en-US" sz="4400" dirty="0"/>
              <a:t>B. </a:t>
            </a:r>
            <a:r>
              <a:rPr lang="en-US" sz="4400" dirty="0" err="1"/>
              <a:t>Winjum</a:t>
            </a:r>
            <a:r>
              <a:rPr lang="en-US" sz="4400" dirty="0"/>
              <a:t> (UCLA) moves 900K-</a:t>
            </a:r>
            <a:r>
              <a:rPr lang="en-US" sz="4400" dirty="0" smtClean="0"/>
              <a:t>file </a:t>
            </a:r>
            <a:r>
              <a:rPr lang="en-US" sz="4400" b="1" dirty="0" smtClean="0"/>
              <a:t>plasma </a:t>
            </a:r>
            <a:r>
              <a:rPr lang="en-US" sz="4400" b="1" dirty="0"/>
              <a:t>physics </a:t>
            </a:r>
            <a:r>
              <a:rPr lang="en-US" sz="4400" dirty="0"/>
              <a:t>datasets UCLA </a:t>
            </a:r>
            <a:r>
              <a:rPr lang="en-US" sz="4400" dirty="0" smtClean="0">
                <a:sym typeface="Wingdings"/>
              </a:rPr>
              <a:t></a:t>
            </a:r>
            <a:r>
              <a:rPr lang="en-US" sz="4400" dirty="0" smtClean="0"/>
              <a:t>NERSC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7689" y="596900"/>
            <a:ext cx="3081011" cy="2133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201206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774700" y="3124200"/>
            <a:ext cx="6845300" cy="252412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Dan </a:t>
            </a:r>
            <a:r>
              <a:rPr lang="en-US" sz="4400" dirty="0" err="1"/>
              <a:t>Kozak</a:t>
            </a:r>
            <a:r>
              <a:rPr lang="en-US" sz="4400" dirty="0"/>
              <a:t> (Caltech) replicates 1 PB </a:t>
            </a:r>
            <a:r>
              <a:rPr lang="en-US" sz="4400" dirty="0" smtClean="0"/>
              <a:t>LIGO </a:t>
            </a:r>
            <a:r>
              <a:rPr lang="en-US" sz="4400" b="1" dirty="0"/>
              <a:t>astronomy</a:t>
            </a:r>
            <a:r>
              <a:rPr lang="en-US" sz="4400" dirty="0"/>
              <a:t> data for resilience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4659035" y="952500"/>
            <a:ext cx="3862665" cy="16002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196718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3000" y="6553200"/>
            <a:ext cx="381000" cy="304800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5216140" y="520185"/>
            <a:ext cx="3836643" cy="5840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48171"/>
            <a:ext cx="307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Credit: Kerstin </a:t>
            </a:r>
            <a:r>
              <a:rPr lang="en-US" dirty="0" err="1" smtClean="0">
                <a:solidFill>
                  <a:srgbClr val="FFFFFF"/>
                </a:solidFill>
              </a:rPr>
              <a:t>Kleese</a:t>
            </a:r>
            <a:r>
              <a:rPr lang="en-US" dirty="0" smtClean="0">
                <a:solidFill>
                  <a:srgbClr val="FFFFFF"/>
                </a:solidFill>
              </a:rPr>
              <a:t>-van Dam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744" y="1498828"/>
            <a:ext cx="5244159" cy="4561186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000" dirty="0" smtClean="0"/>
              <a:t>Erin Miller (PNNL) collects data at Advanced Photon Source, renders at PNNL, and views at ANL</a:t>
            </a:r>
            <a:endParaRPr lang="en-US" sz="4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392765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1116013" y="0"/>
            <a:ext cx="8027987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Globus</a:t>
            </a:r>
            <a:r>
              <a:rPr lang="en-US" dirty="0" smtClean="0"/>
              <a:t> Online as a platform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0095" y="1614167"/>
            <a:ext cx="8799558" cy="4510672"/>
          </a:xfrm>
          <a:prstGeom prst="roundRect">
            <a:avLst>
              <a:gd name="adj" fmla="val 851"/>
            </a:avLst>
          </a:prstGeom>
          <a:solidFill>
            <a:schemeClr val="bg1">
              <a:lumMod val="85000"/>
            </a:schemeClr>
          </a:solidFill>
          <a:ln w="38100" cmpd="sng">
            <a:solidFill>
              <a:srgbClr val="2B508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" algn="ctr" defTabSz="230188">
              <a:tabLst>
                <a:tab pos="1655763" algn="l"/>
              </a:tabLst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Museo Sans 300"/>
              <a:cs typeface="Museo Sans 30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73195" y="4415204"/>
            <a:ext cx="3995633" cy="827836"/>
          </a:xfrm>
          <a:prstGeom prst="roundRect">
            <a:avLst>
              <a:gd name="adj" fmla="val 9622"/>
            </a:avLst>
          </a:prstGeom>
          <a:solidFill>
            <a:srgbClr val="2B508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Museo Sans 500"/>
                <a:cs typeface="Museo Sans 500"/>
              </a:rPr>
              <a:t>Globus </a:t>
            </a:r>
            <a:r>
              <a:rPr lang="en-US" sz="2000" b="1" dirty="0" smtClean="0">
                <a:solidFill>
                  <a:schemeClr val="bg1"/>
                </a:solidFill>
                <a:latin typeface="Museo Sans 500"/>
                <a:cs typeface="Museo Sans 500"/>
              </a:rPr>
              <a:t>Nexus                     </a:t>
            </a:r>
            <a:r>
              <a:rPr lang="en-US" sz="1600" b="1" dirty="0" smtClean="0">
                <a:solidFill>
                  <a:schemeClr val="bg1"/>
                </a:solidFill>
                <a:latin typeface="Museo Sans 100"/>
                <a:cs typeface="Museo Sans 100"/>
              </a:rPr>
              <a:t>(Identity</a:t>
            </a:r>
            <a:r>
              <a:rPr lang="en-US" sz="1600" b="1" dirty="0">
                <a:solidFill>
                  <a:schemeClr val="bg1"/>
                </a:solidFill>
                <a:latin typeface="Museo Sans 100"/>
                <a:cs typeface="Museo Sans 100"/>
              </a:rPr>
              <a:t>, Group, </a:t>
            </a:r>
            <a:r>
              <a:rPr lang="en-US" sz="1600" b="1" dirty="0" smtClean="0">
                <a:solidFill>
                  <a:schemeClr val="bg1"/>
                </a:solidFill>
                <a:latin typeface="Museo Sans 100"/>
                <a:cs typeface="Museo Sans 100"/>
              </a:rPr>
              <a:t>Profile)</a:t>
            </a:r>
            <a:endParaRPr lang="en-US" sz="1600" b="1" dirty="0">
              <a:solidFill>
                <a:schemeClr val="bg1"/>
              </a:solidFill>
              <a:latin typeface="Museo Sans 100"/>
              <a:cs typeface="Museo Sans 100"/>
            </a:endParaRPr>
          </a:p>
        </p:txBody>
      </p:sp>
      <p:sp>
        <p:nvSpPr>
          <p:cNvPr id="8" name="Rounded Rectangle 7"/>
          <p:cNvSpPr/>
          <p:nvPr/>
        </p:nvSpPr>
        <p:spPr>
          <a:xfrm flipV="1">
            <a:off x="2573195" y="1789236"/>
            <a:ext cx="3995633" cy="390532"/>
          </a:xfrm>
          <a:prstGeom prst="roundRect">
            <a:avLst>
              <a:gd name="adj" fmla="val 15952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29528C"/>
                </a:solidFill>
                <a:latin typeface="Museo Sans 300"/>
                <a:cs typeface="Museo Sans 300"/>
              </a:rPr>
              <a:t>…</a:t>
            </a:r>
            <a:endParaRPr lang="en-US" sz="4000" b="1" dirty="0">
              <a:solidFill>
                <a:srgbClr val="29528C"/>
              </a:solidFill>
              <a:latin typeface="Museo Sans 300"/>
              <a:cs typeface="Museo Sans 30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73195" y="3034138"/>
            <a:ext cx="3995633" cy="623632"/>
          </a:xfrm>
          <a:prstGeom prst="roundRect">
            <a:avLst>
              <a:gd name="adj" fmla="val 8015"/>
            </a:avLst>
          </a:prstGeom>
          <a:solidFill>
            <a:srgbClr val="2B508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Museo Sans 500"/>
                <a:cs typeface="Museo Sans 500"/>
              </a:rPr>
              <a:t>Sharing Service</a:t>
            </a:r>
            <a:endParaRPr lang="en-US" sz="2000" b="1" dirty="0">
              <a:solidFill>
                <a:schemeClr val="bg1"/>
              </a:solidFill>
              <a:latin typeface="Museo Sans 500"/>
              <a:cs typeface="Museo Sans 50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73195" y="3655408"/>
            <a:ext cx="3995633" cy="623632"/>
          </a:xfrm>
          <a:prstGeom prst="roundRect">
            <a:avLst>
              <a:gd name="adj" fmla="val 8015"/>
            </a:avLst>
          </a:prstGeom>
          <a:solidFill>
            <a:srgbClr val="2B508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Museo Sans 500"/>
                <a:cs typeface="Museo Sans 500"/>
              </a:rPr>
              <a:t>Transfer Service</a:t>
            </a:r>
            <a:endParaRPr lang="en-US" sz="2000" b="1" dirty="0">
              <a:solidFill>
                <a:schemeClr val="bg1"/>
              </a:solidFill>
              <a:latin typeface="Museo Sans 500"/>
              <a:cs typeface="Museo Sans 50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73195" y="2267980"/>
            <a:ext cx="3995633" cy="623632"/>
          </a:xfrm>
          <a:prstGeom prst="roundRect">
            <a:avLst>
              <a:gd name="adj" fmla="val 8015"/>
            </a:avLst>
          </a:prstGeom>
          <a:solidFill>
            <a:srgbClr val="2B508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Museo Sans 500"/>
                <a:cs typeface="Museo Sans 500"/>
              </a:rPr>
              <a:t>Dataset Services</a:t>
            </a:r>
            <a:endParaRPr lang="en-US" sz="2000" b="1" dirty="0">
              <a:solidFill>
                <a:schemeClr val="bg1"/>
              </a:solidFill>
              <a:latin typeface="Museo Sans 500"/>
              <a:cs typeface="Museo Sans 50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79421" y="5376465"/>
            <a:ext cx="5595424" cy="623632"/>
          </a:xfrm>
          <a:prstGeom prst="roundRect">
            <a:avLst>
              <a:gd name="adj" fmla="val 8015"/>
            </a:avLst>
          </a:prstGeom>
          <a:solidFill>
            <a:srgbClr val="2B508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Museo Sans 500"/>
                <a:cs typeface="Museo Sans 500"/>
              </a:rPr>
              <a:t>        Globus Toolkit</a:t>
            </a:r>
            <a:endParaRPr lang="en-US" sz="2000" b="1" dirty="0">
              <a:solidFill>
                <a:schemeClr val="bg1"/>
              </a:solidFill>
              <a:latin typeface="Museo Sans 500"/>
              <a:cs typeface="Museo Sans 500"/>
            </a:endParaRPr>
          </a:p>
        </p:txBody>
      </p:sp>
      <p:pic>
        <p:nvPicPr>
          <p:cNvPr id="18" name="Picture 17" descr="globus-grid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13559" y="5471982"/>
            <a:ext cx="527630" cy="426055"/>
          </a:xfrm>
          <a:prstGeom prst="rect">
            <a:avLst/>
          </a:prstGeom>
          <a:effectLst>
            <a:innerShdw blurRad="50800" dist="25400" dir="13500000">
              <a:prstClr val="black">
                <a:alpha val="50000"/>
              </a:prstClr>
            </a:innerShdw>
          </a:effectLst>
        </p:spPr>
      </p:pic>
      <p:pic>
        <p:nvPicPr>
          <p:cNvPr id="19" name="Picture 18" descr="globus-online-2013-large-whi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3138747" y="3179155"/>
            <a:ext cx="455019" cy="338410"/>
          </a:xfrm>
          <a:prstGeom prst="rect">
            <a:avLst/>
          </a:prstGeom>
        </p:spPr>
      </p:pic>
      <p:pic>
        <p:nvPicPr>
          <p:cNvPr id="20" name="Picture 19" descr="globus-online-2013-large-whi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3138747" y="3807845"/>
            <a:ext cx="455019" cy="338410"/>
          </a:xfrm>
          <a:prstGeom prst="rect">
            <a:avLst/>
          </a:prstGeom>
          <a:solidFill>
            <a:srgbClr val="2B508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1" name="Picture 20" descr="globus-online-2013-large-whi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3104727" y="2401657"/>
            <a:ext cx="455019" cy="338410"/>
          </a:xfrm>
          <a:prstGeom prst="rect">
            <a:avLst/>
          </a:prstGeom>
        </p:spPr>
      </p:pic>
      <p:pic>
        <p:nvPicPr>
          <p:cNvPr id="22" name="Picture 21" descr="globus-online-2013-large-whi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3202221" y="4522278"/>
            <a:ext cx="455019" cy="33841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779421" y="1789236"/>
            <a:ext cx="691718" cy="3453803"/>
          </a:xfrm>
          <a:prstGeom prst="roundRect">
            <a:avLst>
              <a:gd name="adj" fmla="val 8015"/>
            </a:avLst>
          </a:prstGeom>
          <a:solidFill>
            <a:srgbClr val="2B508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Museo Sans 500"/>
                <a:cs typeface="Museo Sans 500"/>
              </a:rPr>
              <a:t>Globus Online APIs</a:t>
            </a:r>
            <a:endParaRPr lang="en-US" sz="2000" b="1" dirty="0">
              <a:solidFill>
                <a:schemeClr val="bg1"/>
              </a:solidFill>
              <a:latin typeface="Museo Sans 500"/>
              <a:cs typeface="Museo Sans 500"/>
            </a:endParaRPr>
          </a:p>
        </p:txBody>
      </p:sp>
      <p:pic>
        <p:nvPicPr>
          <p:cNvPr id="24" name="Picture 23" descr="globus-online-2013-large-whi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1914488" y="4826668"/>
            <a:ext cx="455019" cy="33841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683127" y="1800497"/>
            <a:ext cx="691718" cy="3453803"/>
          </a:xfrm>
          <a:prstGeom prst="roundRect">
            <a:avLst>
              <a:gd name="adj" fmla="val 8015"/>
            </a:avLst>
          </a:prstGeom>
          <a:solidFill>
            <a:srgbClr val="2B508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Museo Sans 500"/>
                <a:cs typeface="Museo Sans 500"/>
              </a:rPr>
              <a:t>Globus Connect</a:t>
            </a:r>
            <a:endParaRPr lang="en-US" sz="2000" b="1" dirty="0">
              <a:solidFill>
                <a:schemeClr val="bg1"/>
              </a:solidFill>
              <a:latin typeface="Museo Sans 500"/>
              <a:cs typeface="Museo Sans 500"/>
            </a:endParaRPr>
          </a:p>
        </p:txBody>
      </p:sp>
      <p:pic>
        <p:nvPicPr>
          <p:cNvPr id="26" name="Picture 25" descr="globus-online-2013-large-whi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3728" b="23423"/>
          <a:stretch/>
        </p:blipFill>
        <p:spPr>
          <a:xfrm>
            <a:off x="6818194" y="4837929"/>
            <a:ext cx="455019" cy="338410"/>
          </a:xfrm>
          <a:prstGeom prst="rect">
            <a:avLst/>
          </a:prstGeom>
        </p:spPr>
      </p:pic>
      <p:pic>
        <p:nvPicPr>
          <p:cNvPr id="27" name="Picture 26" descr="logo_Exeter_Univers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1066" y="3317688"/>
            <a:ext cx="1311957" cy="5393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66" y="4204672"/>
            <a:ext cx="1033247" cy="1033247"/>
          </a:xfrm>
          <a:prstGeom prst="rect">
            <a:avLst/>
          </a:prstGeom>
        </p:spPr>
      </p:pic>
      <p:pic>
        <p:nvPicPr>
          <p:cNvPr id="29" name="Picture 28" descr="globus_genomics_2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5096" y="2159129"/>
            <a:ext cx="1317928" cy="843474"/>
          </a:xfrm>
          <a:prstGeom prst="rect">
            <a:avLst/>
          </a:prstGeom>
        </p:spPr>
      </p:pic>
      <p:pic>
        <p:nvPicPr>
          <p:cNvPr id="30" name="Picture 29" descr="logo_umich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557122" y="2510388"/>
            <a:ext cx="1212566" cy="762447"/>
          </a:xfrm>
          <a:prstGeom prst="rect">
            <a:avLst/>
          </a:prstGeom>
        </p:spPr>
      </p:pic>
      <p:pic>
        <p:nvPicPr>
          <p:cNvPr id="31" name="Picture 30" descr="logo_NERSC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622" t="23529" b="25882"/>
          <a:stretch/>
        </p:blipFill>
        <p:spPr>
          <a:xfrm>
            <a:off x="7500006" y="1860873"/>
            <a:ext cx="1322232" cy="491887"/>
          </a:xfrm>
          <a:prstGeom prst="rect">
            <a:avLst/>
          </a:prstGeom>
        </p:spPr>
      </p:pic>
      <p:pic>
        <p:nvPicPr>
          <p:cNvPr id="33" name="Picture 32" descr="logo_cornell_r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63541" y="4139700"/>
            <a:ext cx="831904" cy="831904"/>
          </a:xfrm>
          <a:prstGeom prst="rect">
            <a:avLst/>
          </a:prstGeom>
        </p:spPr>
      </p:pic>
      <p:pic>
        <p:nvPicPr>
          <p:cNvPr id="35" name="Picture 34" descr="xsede-bla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477326" y="3468588"/>
            <a:ext cx="1383082" cy="52369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037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platform adopters</a:t>
            </a:r>
            <a:endParaRPr lang="en-US" dirty="0"/>
          </a:p>
        </p:txBody>
      </p:sp>
      <p:pic>
        <p:nvPicPr>
          <p:cNvPr id="3" name="Picture 2" descr="KBase_home_page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2286" t="7407" r="3840" b="19259"/>
          <a:stretch/>
        </p:blipFill>
        <p:spPr>
          <a:xfrm rot="21084571">
            <a:off x="500504" y="1534119"/>
            <a:ext cx="6256419" cy="4639591"/>
          </a:xfrm>
          <a:prstGeom prst="rect">
            <a:avLst/>
          </a:prstGeom>
        </p:spPr>
      </p:pic>
      <p:pic>
        <p:nvPicPr>
          <p:cNvPr id="4" name="Picture 3" descr="Screen Shot 2012-03-14 at 9.33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rot="522149">
            <a:off x="3559949" y="1458987"/>
            <a:ext cx="5112913" cy="3595017"/>
          </a:xfrm>
          <a:prstGeom prst="rect">
            <a:avLst/>
          </a:prstGeom>
        </p:spPr>
      </p:pic>
      <p:pic>
        <p:nvPicPr>
          <p:cNvPr id="5" name="Picture 4" descr="ss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90445">
            <a:off x="1855008" y="3699117"/>
            <a:ext cx="5770805" cy="298587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902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575315" y="330200"/>
            <a:ext cx="6459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M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ore capabilities underway …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6560" y="1960622"/>
            <a:ext cx="8082410" cy="4143060"/>
          </a:xfrm>
          <a:prstGeom prst="roundRect">
            <a:avLst>
              <a:gd name="adj" fmla="val 851"/>
            </a:avLst>
          </a:prstGeom>
          <a:solidFill>
            <a:schemeClr val="bg1">
              <a:lumMod val="85000"/>
            </a:schemeClr>
          </a:solidFill>
          <a:ln w="38100" cmpd="sng">
            <a:solidFill>
              <a:srgbClr val="2B508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175" algn="ctr" defTabSz="230188">
              <a:tabLst>
                <a:tab pos="1655763" algn="l"/>
              </a:tabLst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Museo Sans 300"/>
              <a:cs typeface="Museo Sans 30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004729" y="5416299"/>
            <a:ext cx="5139407" cy="572807"/>
            <a:chOff x="2004729" y="5416299"/>
            <a:chExt cx="5139407" cy="572807"/>
          </a:xfrm>
          <a:solidFill>
            <a:schemeClr val="accent1">
              <a:lumMod val="20000"/>
              <a:lumOff val="80000"/>
              <a:alpha val="48000"/>
            </a:schemeClr>
          </a:solidFill>
        </p:grpSpPr>
        <p:sp>
          <p:nvSpPr>
            <p:cNvPr id="20" name="Rounded Rectangle 19"/>
            <p:cNvSpPr/>
            <p:nvPr/>
          </p:nvSpPr>
          <p:spPr>
            <a:xfrm>
              <a:off x="2004729" y="5416299"/>
              <a:ext cx="5139407" cy="572807"/>
            </a:xfrm>
            <a:prstGeom prst="roundRect">
              <a:avLst>
                <a:gd name="adj" fmla="val 8015"/>
              </a:avLst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dirty="0" smtClean="0">
                  <a:solidFill>
                    <a:schemeClr val="bg1"/>
                  </a:solidFill>
                  <a:latin typeface="Museo Sans 500"/>
                  <a:cs typeface="Museo Sans 500"/>
                </a:rPr>
                <a:t>        Globus Toolkit</a:t>
              </a:r>
              <a:endParaRPr lang="en-US" sz="2000" b="1" dirty="0">
                <a:solidFill>
                  <a:schemeClr val="bg1"/>
                </a:solidFill>
                <a:latin typeface="Museo Sans 500"/>
                <a:cs typeface="Museo Sans 500"/>
              </a:endParaRPr>
            </a:p>
          </p:txBody>
        </p:sp>
        <p:pic>
          <p:nvPicPr>
            <p:cNvPr id="24" name="Picture 23" descr="globus-grid_whit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050734" y="5504031"/>
              <a:ext cx="484628" cy="391332"/>
            </a:xfrm>
            <a:prstGeom prst="rect">
              <a:avLst/>
            </a:prstGeom>
            <a:grpFill/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2733812" y="3264868"/>
            <a:ext cx="3669996" cy="572807"/>
            <a:chOff x="2733812" y="3264868"/>
            <a:chExt cx="3669996" cy="572807"/>
          </a:xfrm>
          <a:solidFill>
            <a:schemeClr val="accent1">
              <a:lumMod val="20000"/>
              <a:lumOff val="80000"/>
              <a:alpha val="48000"/>
            </a:schemeClr>
          </a:solidFill>
        </p:grpSpPr>
        <p:sp>
          <p:nvSpPr>
            <p:cNvPr id="17" name="Rounded Rectangle 16"/>
            <p:cNvSpPr/>
            <p:nvPr/>
          </p:nvSpPr>
          <p:spPr>
            <a:xfrm>
              <a:off x="2733812" y="3264868"/>
              <a:ext cx="3669996" cy="572807"/>
            </a:xfrm>
            <a:prstGeom prst="roundRect">
              <a:avLst>
                <a:gd name="adj" fmla="val 8015"/>
              </a:avLst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dirty="0" smtClean="0">
                  <a:solidFill>
                    <a:schemeClr val="bg1"/>
                  </a:solidFill>
                  <a:latin typeface="Museo Sans 500"/>
                  <a:cs typeface="Museo Sans 500"/>
                </a:rPr>
                <a:t>Sharing Service</a:t>
              </a:r>
              <a:endParaRPr lang="en-US" sz="2000" b="1" dirty="0">
                <a:solidFill>
                  <a:schemeClr val="bg1"/>
                </a:solidFill>
                <a:latin typeface="Museo Sans 500"/>
                <a:cs typeface="Museo Sans 500"/>
              </a:endParaRPr>
            </a:p>
          </p:txBody>
        </p:sp>
        <p:pic>
          <p:nvPicPr>
            <p:cNvPr id="25" name="Picture 24" descr="globus-online-2013-large-whit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13728" b="23423"/>
            <a:stretch/>
          </p:blipFill>
          <p:spPr>
            <a:xfrm>
              <a:off x="3055101" y="3398067"/>
              <a:ext cx="417935" cy="310830"/>
            </a:xfrm>
            <a:prstGeom prst="rect">
              <a:avLst/>
            </a:prstGeom>
            <a:grpFill/>
          </p:spPr>
        </p:pic>
      </p:grpSp>
      <p:grpSp>
        <p:nvGrpSpPr>
          <p:cNvPr id="4" name="Group 3"/>
          <p:cNvGrpSpPr/>
          <p:nvPr/>
        </p:nvGrpSpPr>
        <p:grpSpPr>
          <a:xfrm>
            <a:off x="2733812" y="3835505"/>
            <a:ext cx="3669996" cy="572807"/>
            <a:chOff x="2733812" y="3835505"/>
            <a:chExt cx="3669996" cy="572807"/>
          </a:xfrm>
          <a:solidFill>
            <a:schemeClr val="accent1">
              <a:lumMod val="20000"/>
              <a:lumOff val="80000"/>
              <a:alpha val="48000"/>
            </a:schemeClr>
          </a:solidFill>
        </p:grpSpPr>
        <p:sp>
          <p:nvSpPr>
            <p:cNvPr id="18" name="Rounded Rectangle 17"/>
            <p:cNvSpPr/>
            <p:nvPr/>
          </p:nvSpPr>
          <p:spPr>
            <a:xfrm>
              <a:off x="2733812" y="3835505"/>
              <a:ext cx="3669996" cy="572807"/>
            </a:xfrm>
            <a:prstGeom prst="roundRect">
              <a:avLst>
                <a:gd name="adj" fmla="val 8015"/>
              </a:avLst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dirty="0" smtClean="0">
                  <a:solidFill>
                    <a:schemeClr val="bg1"/>
                  </a:solidFill>
                  <a:latin typeface="Museo Sans 500"/>
                  <a:cs typeface="Museo Sans 500"/>
                </a:rPr>
                <a:t>Transfer Service</a:t>
              </a:r>
              <a:endParaRPr lang="en-US" sz="2000" b="1" dirty="0">
                <a:solidFill>
                  <a:schemeClr val="bg1"/>
                </a:solidFill>
                <a:latin typeface="Museo Sans 500"/>
                <a:cs typeface="Museo Sans 500"/>
              </a:endParaRPr>
            </a:p>
          </p:txBody>
        </p:sp>
        <p:pic>
          <p:nvPicPr>
            <p:cNvPr id="26" name="Picture 25" descr="globus-online-2013-large-whit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13728" b="23423"/>
            <a:stretch/>
          </p:blipFill>
          <p:spPr>
            <a:xfrm>
              <a:off x="3055101" y="3975518"/>
              <a:ext cx="417935" cy="310830"/>
            </a:xfrm>
            <a:prstGeom prst="rect">
              <a:avLst/>
            </a:prstGeom>
            <a:grpFill/>
          </p:spPr>
        </p:pic>
      </p:grpSp>
      <p:grpSp>
        <p:nvGrpSpPr>
          <p:cNvPr id="5" name="Group 1"/>
          <p:cNvGrpSpPr/>
          <p:nvPr/>
        </p:nvGrpSpPr>
        <p:grpSpPr>
          <a:xfrm>
            <a:off x="2733812" y="2561150"/>
            <a:ext cx="3669996" cy="572807"/>
            <a:chOff x="2733812" y="2561150"/>
            <a:chExt cx="3669996" cy="572807"/>
          </a:xfrm>
        </p:grpSpPr>
        <p:sp>
          <p:nvSpPr>
            <p:cNvPr id="19" name="Rounded Rectangle 18"/>
            <p:cNvSpPr/>
            <p:nvPr/>
          </p:nvSpPr>
          <p:spPr>
            <a:xfrm>
              <a:off x="2733812" y="2561150"/>
              <a:ext cx="3669996" cy="572807"/>
            </a:xfrm>
            <a:prstGeom prst="roundRect">
              <a:avLst>
                <a:gd name="adj" fmla="val 8015"/>
              </a:avLst>
            </a:prstGeom>
            <a:solidFill>
              <a:srgbClr val="2B5089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dirty="0" smtClean="0">
                  <a:solidFill>
                    <a:schemeClr val="bg1"/>
                  </a:solidFill>
                  <a:latin typeface="Museo Sans 500"/>
                  <a:cs typeface="Museo Sans 500"/>
                </a:rPr>
                <a:t>Dataset Services</a:t>
              </a:r>
              <a:endParaRPr lang="en-US" sz="2000" b="1" dirty="0">
                <a:solidFill>
                  <a:schemeClr val="bg1"/>
                </a:solidFill>
                <a:latin typeface="Museo Sans 500"/>
                <a:cs typeface="Museo Sans 500"/>
              </a:endParaRPr>
            </a:p>
          </p:txBody>
        </p:sp>
        <p:pic>
          <p:nvPicPr>
            <p:cNvPr id="27" name="Picture 26" descr="globus-online-2013-large-whit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13728" b="23423"/>
            <a:stretch/>
          </p:blipFill>
          <p:spPr>
            <a:xfrm>
              <a:off x="3055101" y="2683933"/>
              <a:ext cx="417935" cy="310830"/>
            </a:xfrm>
            <a:prstGeom prst="rect">
              <a:avLst/>
            </a:prstGeom>
          </p:spPr>
        </p:pic>
      </p:grpSp>
      <p:grpSp>
        <p:nvGrpSpPr>
          <p:cNvPr id="6" name="Group 4"/>
          <p:cNvGrpSpPr/>
          <p:nvPr/>
        </p:nvGrpSpPr>
        <p:grpSpPr>
          <a:xfrm>
            <a:off x="2733812" y="4533379"/>
            <a:ext cx="3669996" cy="760369"/>
            <a:chOff x="2733812" y="4533379"/>
            <a:chExt cx="3669996" cy="760369"/>
          </a:xfrm>
          <a:solidFill>
            <a:schemeClr val="accent1">
              <a:lumMod val="20000"/>
              <a:lumOff val="80000"/>
              <a:alpha val="48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2733812" y="4533379"/>
              <a:ext cx="3669996" cy="760369"/>
            </a:xfrm>
            <a:prstGeom prst="roundRect">
              <a:avLst>
                <a:gd name="adj" fmla="val 9622"/>
              </a:avLst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dirty="0">
                  <a:solidFill>
                    <a:schemeClr val="bg1"/>
                  </a:solidFill>
                  <a:latin typeface="Museo Sans 500"/>
                  <a:cs typeface="Museo Sans 500"/>
                </a:rPr>
                <a:t>Globus </a:t>
              </a:r>
              <a:r>
                <a:rPr lang="en-US" sz="2000" b="1" dirty="0" smtClean="0">
                  <a:solidFill>
                    <a:schemeClr val="bg1"/>
                  </a:solidFill>
                  <a:latin typeface="Museo Sans 500"/>
                  <a:cs typeface="Museo Sans 500"/>
                </a:rPr>
                <a:t>Nexus                     </a:t>
              </a:r>
              <a:r>
                <a:rPr lang="en-US" sz="1600" b="1" dirty="0" smtClean="0">
                  <a:solidFill>
                    <a:schemeClr val="bg1"/>
                  </a:solidFill>
                  <a:latin typeface="Museo Sans 100"/>
                  <a:cs typeface="Museo Sans 100"/>
                </a:rPr>
                <a:t>(Identity</a:t>
              </a:r>
              <a:r>
                <a:rPr lang="en-US" sz="1600" b="1" dirty="0">
                  <a:solidFill>
                    <a:schemeClr val="bg1"/>
                  </a:solidFill>
                  <a:latin typeface="Museo Sans 100"/>
                  <a:cs typeface="Museo Sans 100"/>
                </a:rPr>
                <a:t>, Group, </a:t>
              </a:r>
              <a:r>
                <a:rPr lang="en-US" sz="1600" b="1" dirty="0" smtClean="0">
                  <a:solidFill>
                    <a:schemeClr val="bg1"/>
                  </a:solidFill>
                  <a:latin typeface="Museo Sans 100"/>
                  <a:cs typeface="Museo Sans 100"/>
                </a:rPr>
                <a:t>Profile)</a:t>
              </a:r>
              <a:endParaRPr lang="en-US" sz="1600" b="1" dirty="0">
                <a:solidFill>
                  <a:schemeClr val="bg1"/>
                </a:solidFill>
                <a:latin typeface="Museo Sans 100"/>
                <a:cs typeface="Museo Sans 100"/>
              </a:endParaRPr>
            </a:p>
          </p:txBody>
        </p:sp>
        <p:pic>
          <p:nvPicPr>
            <p:cNvPr id="28" name="Picture 27" descr="globus-online-2013-large-whit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13728" b="23423"/>
            <a:stretch/>
          </p:blipFill>
          <p:spPr>
            <a:xfrm>
              <a:off x="3055101" y="4631727"/>
              <a:ext cx="417935" cy="310830"/>
            </a:xfrm>
            <a:prstGeom prst="rect">
              <a:avLst/>
            </a:prstGeom>
            <a:grpFill/>
          </p:spPr>
        </p:pic>
      </p:grpSp>
      <p:grpSp>
        <p:nvGrpSpPr>
          <p:cNvPr id="7" name="Group 7"/>
          <p:cNvGrpSpPr/>
          <p:nvPr/>
        </p:nvGrpSpPr>
        <p:grpSpPr>
          <a:xfrm>
            <a:off x="2004729" y="2121423"/>
            <a:ext cx="635344" cy="3172324"/>
            <a:chOff x="2004729" y="2121423"/>
            <a:chExt cx="635344" cy="3172324"/>
          </a:xfrm>
          <a:solidFill>
            <a:schemeClr val="accent1">
              <a:lumMod val="20000"/>
              <a:lumOff val="80000"/>
              <a:alpha val="48000"/>
            </a:schemeClr>
          </a:solidFill>
        </p:grpSpPr>
        <p:sp>
          <p:nvSpPr>
            <p:cNvPr id="29" name="Rounded Rectangle 28"/>
            <p:cNvSpPr/>
            <p:nvPr/>
          </p:nvSpPr>
          <p:spPr>
            <a:xfrm>
              <a:off x="2004729" y="2121423"/>
              <a:ext cx="635344" cy="3172324"/>
            </a:xfrm>
            <a:prstGeom prst="roundRect">
              <a:avLst>
                <a:gd name="adj" fmla="val 8015"/>
              </a:avLst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dirty="0" smtClean="0">
                  <a:solidFill>
                    <a:schemeClr val="bg1"/>
                  </a:solidFill>
                  <a:latin typeface="Museo Sans 500"/>
                  <a:cs typeface="Museo Sans 500"/>
                </a:rPr>
                <a:t>Globus Online APIs</a:t>
              </a:r>
              <a:endParaRPr lang="en-US" sz="2000" b="1" dirty="0">
                <a:solidFill>
                  <a:schemeClr val="bg1"/>
                </a:solidFill>
                <a:latin typeface="Museo Sans 500"/>
                <a:cs typeface="Museo Sans 500"/>
              </a:endParaRPr>
            </a:p>
          </p:txBody>
        </p:sp>
        <p:pic>
          <p:nvPicPr>
            <p:cNvPr id="30" name="Picture 29" descr="globus-online-2013-large-whit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13728" b="23423"/>
            <a:stretch/>
          </p:blipFill>
          <p:spPr>
            <a:xfrm>
              <a:off x="2128788" y="4911310"/>
              <a:ext cx="417936" cy="310830"/>
            </a:xfrm>
            <a:prstGeom prst="rect">
              <a:avLst/>
            </a:prstGeom>
            <a:grpFill/>
          </p:spPr>
        </p:pic>
      </p:grpSp>
      <p:grpSp>
        <p:nvGrpSpPr>
          <p:cNvPr id="8" name="Group 6"/>
          <p:cNvGrpSpPr/>
          <p:nvPr/>
        </p:nvGrpSpPr>
        <p:grpSpPr>
          <a:xfrm>
            <a:off x="6508792" y="2131766"/>
            <a:ext cx="635344" cy="3172324"/>
            <a:chOff x="6508792" y="2131766"/>
            <a:chExt cx="635344" cy="3172324"/>
          </a:xfrm>
          <a:solidFill>
            <a:schemeClr val="accent1">
              <a:lumMod val="20000"/>
              <a:lumOff val="80000"/>
              <a:alpha val="48000"/>
            </a:schemeClr>
          </a:solidFill>
        </p:grpSpPr>
        <p:sp>
          <p:nvSpPr>
            <p:cNvPr id="31" name="Rounded Rectangle 30"/>
            <p:cNvSpPr/>
            <p:nvPr/>
          </p:nvSpPr>
          <p:spPr>
            <a:xfrm>
              <a:off x="6508792" y="2131766"/>
              <a:ext cx="635344" cy="3172324"/>
            </a:xfrm>
            <a:prstGeom prst="roundRect">
              <a:avLst>
                <a:gd name="adj" fmla="val 8015"/>
              </a:avLst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dirty="0" smtClean="0">
                  <a:solidFill>
                    <a:schemeClr val="bg1"/>
                  </a:solidFill>
                  <a:latin typeface="Museo Sans 500"/>
                  <a:cs typeface="Museo Sans 500"/>
                </a:rPr>
                <a:t>Globus Connect</a:t>
              </a:r>
              <a:endParaRPr lang="en-US" sz="2000" b="1" dirty="0">
                <a:solidFill>
                  <a:schemeClr val="bg1"/>
                </a:solidFill>
                <a:latin typeface="Museo Sans 500"/>
                <a:cs typeface="Museo Sans 500"/>
              </a:endParaRPr>
            </a:p>
          </p:txBody>
        </p:sp>
        <p:pic>
          <p:nvPicPr>
            <p:cNvPr id="32" name="Picture 31" descr="globus-online-2013-large-whit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13728" b="23423"/>
            <a:stretch/>
          </p:blipFill>
          <p:spPr>
            <a:xfrm>
              <a:off x="6632851" y="4921653"/>
              <a:ext cx="417936" cy="310830"/>
            </a:xfrm>
            <a:prstGeom prst="rect">
              <a:avLst/>
            </a:prstGeom>
            <a:grpFill/>
          </p:spPr>
        </p:pic>
      </p:grpSp>
      <p:pic>
        <p:nvPicPr>
          <p:cNvPr id="33" name="Picture 32" descr="logo_Exeter_Univers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4412" y="3525309"/>
            <a:ext cx="1205035" cy="495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08" y="4340005"/>
            <a:ext cx="949039" cy="949039"/>
          </a:xfrm>
          <a:prstGeom prst="rect">
            <a:avLst/>
          </a:prstGeom>
        </p:spPr>
      </p:pic>
      <p:pic>
        <p:nvPicPr>
          <p:cNvPr id="35" name="Picture 34" descr="globus_genomics_2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8929" y="2461171"/>
            <a:ext cx="1210519" cy="774732"/>
          </a:xfrm>
          <a:prstGeom prst="rect">
            <a:avLst/>
          </a:prstGeom>
        </p:spPr>
      </p:pic>
      <p:pic>
        <p:nvPicPr>
          <p:cNvPr id="36" name="Picture 35" descr="logo_umich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11558" y="2783803"/>
            <a:ext cx="1113744" cy="700309"/>
          </a:xfrm>
          <a:prstGeom prst="rect">
            <a:avLst/>
          </a:prstGeom>
        </p:spPr>
      </p:pic>
      <p:pic>
        <p:nvPicPr>
          <p:cNvPr id="37" name="Picture 36" descr="logo_NERSC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622" t="23529" b="25882"/>
          <a:stretch/>
        </p:blipFill>
        <p:spPr>
          <a:xfrm>
            <a:off x="7259097" y="2187222"/>
            <a:ext cx="1214472" cy="451799"/>
          </a:xfrm>
          <a:prstGeom prst="rect">
            <a:avLst/>
          </a:prstGeom>
        </p:spPr>
      </p:pic>
      <p:pic>
        <p:nvPicPr>
          <p:cNvPr id="38" name="Picture 37" descr="logo_cornell_r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01154" y="4280328"/>
            <a:ext cx="764105" cy="764105"/>
          </a:xfrm>
          <a:prstGeom prst="rect">
            <a:avLst/>
          </a:prstGeom>
        </p:spPr>
      </p:pic>
      <p:pic>
        <p:nvPicPr>
          <p:cNvPr id="39" name="Picture 38" descr="xsede-blac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38265" y="3663911"/>
            <a:ext cx="1270363" cy="48101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8436307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the </a:t>
            </a:r>
            <a:r>
              <a:rPr lang="en-US" sz="4000" b="1" dirty="0" smtClean="0">
                <a:solidFill>
                  <a:schemeClr val="bg1"/>
                </a:solidFill>
              </a:rPr>
              <a:t>dataset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725488" y="1287463"/>
            <a:ext cx="8418512" cy="5570537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Group </a:t>
            </a:r>
            <a:r>
              <a:rPr lang="en-US" sz="3000" dirty="0" smtClean="0">
                <a:solidFill>
                  <a:schemeClr val="bg1"/>
                </a:solidFill>
              </a:rPr>
              <a:t>data based </a:t>
            </a:r>
            <a:r>
              <a:rPr lang="en-US" sz="3000" dirty="0">
                <a:solidFill>
                  <a:schemeClr val="bg1"/>
                </a:solidFill>
              </a:rPr>
              <a:t>on </a:t>
            </a:r>
            <a:r>
              <a:rPr lang="en-US" sz="3000" dirty="0" smtClean="0">
                <a:solidFill>
                  <a:schemeClr val="bg1"/>
                </a:solidFill>
              </a:rPr>
              <a:t>use, not location</a:t>
            </a:r>
            <a:endParaRPr lang="en-US" sz="30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/>
              <a:t>Logical </a:t>
            </a:r>
            <a:r>
              <a:rPr lang="en-US" sz="2400" dirty="0"/>
              <a:t>grouping to organize, reorganize, </a:t>
            </a:r>
            <a:r>
              <a:rPr lang="en-US" sz="2400" dirty="0" smtClean="0"/>
              <a:t>search, and describe usage</a:t>
            </a:r>
            <a:endParaRPr lang="en-US" sz="2400" dirty="0"/>
          </a:p>
          <a:p>
            <a:r>
              <a:rPr lang="en-US" b="1" dirty="0" smtClean="0">
                <a:solidFill>
                  <a:srgbClr val="FFFFFF"/>
                </a:solidFill>
              </a:rPr>
              <a:t>Tag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3000" dirty="0" smtClean="0">
                <a:solidFill>
                  <a:srgbClr val="FFFFFF"/>
                </a:solidFill>
              </a:rPr>
              <a:t>with </a:t>
            </a:r>
            <a:r>
              <a:rPr lang="en-US" sz="3000" dirty="0">
                <a:solidFill>
                  <a:srgbClr val="FFFFFF"/>
                </a:solidFill>
              </a:rPr>
              <a:t>characteristics that reflect </a:t>
            </a:r>
            <a:r>
              <a:rPr lang="en-US" sz="3000" dirty="0" smtClean="0">
                <a:solidFill>
                  <a:srgbClr val="FFFFFF"/>
                </a:solidFill>
              </a:rPr>
              <a:t>content …</a:t>
            </a:r>
            <a:endParaRPr lang="en-US" sz="3000" dirty="0">
              <a:solidFill>
                <a:srgbClr val="FFFFFF"/>
              </a:solidFill>
            </a:endParaRPr>
          </a:p>
          <a:p>
            <a:pPr lvl="1"/>
            <a:r>
              <a:rPr lang="en-US" sz="2400" dirty="0" smtClean="0"/>
              <a:t>Capture </a:t>
            </a:r>
            <a:r>
              <a:rPr lang="en-US" sz="2400" dirty="0"/>
              <a:t>as much existing information as we </a:t>
            </a:r>
            <a:r>
              <a:rPr lang="en-US" sz="2400" dirty="0" smtClean="0"/>
              <a:t>can</a:t>
            </a:r>
          </a:p>
          <a:p>
            <a:r>
              <a:rPr lang="en-US" sz="3000" dirty="0" smtClean="0">
                <a:solidFill>
                  <a:srgbClr val="FFFFFF"/>
                </a:solidFill>
              </a:rPr>
              <a:t>…or to </a:t>
            </a:r>
            <a:r>
              <a:rPr lang="en-US" sz="3000" dirty="0">
                <a:solidFill>
                  <a:srgbClr val="FFFFFF"/>
                </a:solidFill>
              </a:rPr>
              <a:t>reflect current status in investigation</a:t>
            </a:r>
          </a:p>
          <a:p>
            <a:pPr lvl="1"/>
            <a:r>
              <a:rPr lang="en-US" sz="2400" dirty="0" smtClean="0"/>
              <a:t>Stage </a:t>
            </a:r>
            <a:r>
              <a:rPr lang="en-US" sz="2400" dirty="0"/>
              <a:t>of processing, provenance, validation, ..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Share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3000" dirty="0">
                <a:solidFill>
                  <a:srgbClr val="FFFFFF"/>
                </a:solidFill>
              </a:rPr>
              <a:t>data sets for </a:t>
            </a:r>
            <a:r>
              <a:rPr lang="en-US" sz="3000" dirty="0" smtClean="0">
                <a:solidFill>
                  <a:srgbClr val="FFFFFF"/>
                </a:solidFill>
              </a:rPr>
              <a:t>collaboration</a:t>
            </a:r>
          </a:p>
          <a:p>
            <a:pPr lvl="1"/>
            <a:r>
              <a:rPr lang="en-US" sz="2600" dirty="0" smtClean="0">
                <a:solidFill>
                  <a:srgbClr val="E6E6E6"/>
                </a:solidFill>
              </a:rPr>
              <a:t>Control access to data and metadata</a:t>
            </a:r>
            <a:endParaRPr lang="en-US" sz="2600" dirty="0">
              <a:solidFill>
                <a:srgbClr val="E6E6E6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O</a:t>
            </a:r>
            <a:r>
              <a:rPr lang="en-US" b="1" dirty="0" smtClean="0">
                <a:solidFill>
                  <a:srgbClr val="FFFFFF"/>
                </a:solidFill>
              </a:rPr>
              <a:t>perate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3000" dirty="0">
                <a:solidFill>
                  <a:srgbClr val="FFFFFF"/>
                </a:solidFill>
              </a:rPr>
              <a:t>on </a:t>
            </a:r>
            <a:r>
              <a:rPr lang="en-US" sz="3000" dirty="0" smtClean="0">
                <a:solidFill>
                  <a:srgbClr val="FFFFFF"/>
                </a:solidFill>
              </a:rPr>
              <a:t>datasets as units</a:t>
            </a:r>
            <a:endParaRPr lang="en-US" sz="3000" dirty="0">
              <a:solidFill>
                <a:srgbClr val="FFFFFF"/>
              </a:solidFill>
            </a:endParaRPr>
          </a:p>
          <a:p>
            <a:pPr lvl="1"/>
            <a:r>
              <a:rPr lang="en-US" sz="2400" dirty="0" smtClean="0"/>
              <a:t>Copy</a:t>
            </a:r>
            <a:r>
              <a:rPr lang="en-US" sz="2400" dirty="0"/>
              <a:t>, export, analyze</a:t>
            </a:r>
            <a:r>
              <a:rPr lang="en-US" sz="2400" dirty="0" smtClean="0"/>
              <a:t>, tag, archive, </a:t>
            </a:r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38075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Expanding Globus Online services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2138" y="1278467"/>
            <a:ext cx="8551862" cy="5257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Ingest and publication</a:t>
            </a:r>
          </a:p>
          <a:p>
            <a:pPr lvl="1"/>
            <a:r>
              <a:rPr lang="en-US" dirty="0" smtClean="0"/>
              <a:t>Imagine a </a:t>
            </a:r>
            <a:r>
              <a:rPr lang="en-US" dirty="0" err="1" smtClean="0"/>
              <a:t>DropBox</a:t>
            </a:r>
            <a:r>
              <a:rPr lang="en-US" dirty="0" smtClean="0"/>
              <a:t> that not only replicates, but also extracts metadata, catalogs, converts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Cataloging</a:t>
            </a:r>
          </a:p>
          <a:p>
            <a:pPr lvl="1"/>
            <a:r>
              <a:rPr lang="en-US" dirty="0" smtClean="0"/>
              <a:t>Virtual views of data based on user-defined and/or automatically extracted metadata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Integration with computation</a:t>
            </a:r>
          </a:p>
          <a:p>
            <a:pPr lvl="1"/>
            <a:r>
              <a:rPr lang="en-US" dirty="0" smtClean="0"/>
              <a:t>Associate computational procedures, orchestrate application, catalog results, record provenance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1647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122"/>
          <p:cNvSpPr/>
          <p:nvPr/>
        </p:nvSpPr>
        <p:spPr>
          <a:xfrm flipH="1">
            <a:off x="6086748" y="914399"/>
            <a:ext cx="1541111" cy="1752600"/>
          </a:xfrm>
          <a:custGeom>
            <a:avLst/>
            <a:gdLst>
              <a:gd name="connsiteX0" fmla="*/ 349332 w 2034167"/>
              <a:gd name="connsiteY0" fmla="*/ 4589814 h 4589814"/>
              <a:gd name="connsiteX1" fmla="*/ 123011 w 2034167"/>
              <a:gd name="connsiteY1" fmla="*/ 2049697 h 4589814"/>
              <a:gd name="connsiteX2" fmla="*/ 2034167 w 2034167"/>
              <a:gd name="connsiteY2" fmla="*/ 0 h 4589814"/>
              <a:gd name="connsiteX0" fmla="*/ 358880 w 2043715"/>
              <a:gd name="connsiteY0" fmla="*/ 4589814 h 4589814"/>
              <a:gd name="connsiteX1" fmla="*/ 120229 w 2043715"/>
              <a:gd name="connsiteY1" fmla="*/ 2267312 h 4589814"/>
              <a:gd name="connsiteX2" fmla="*/ 2043715 w 2043715"/>
              <a:gd name="connsiteY2" fmla="*/ 0 h 4589814"/>
              <a:gd name="connsiteX0" fmla="*/ 283058 w 1967893"/>
              <a:gd name="connsiteY0" fmla="*/ 4589814 h 4589814"/>
              <a:gd name="connsiteX1" fmla="*/ 44407 w 1967893"/>
              <a:gd name="connsiteY1" fmla="*/ 2267312 h 4589814"/>
              <a:gd name="connsiteX2" fmla="*/ 1967893 w 1967893"/>
              <a:gd name="connsiteY2" fmla="*/ 0 h 4589814"/>
              <a:gd name="connsiteX0" fmla="*/ 331677 w 2016512"/>
              <a:gd name="connsiteY0" fmla="*/ 4589814 h 4589814"/>
              <a:gd name="connsiteX1" fmla="*/ 93026 w 2016512"/>
              <a:gd name="connsiteY1" fmla="*/ 2267312 h 4589814"/>
              <a:gd name="connsiteX2" fmla="*/ 2016512 w 2016512"/>
              <a:gd name="connsiteY2" fmla="*/ 0 h 4589814"/>
              <a:gd name="connsiteX0" fmla="*/ 272396 w 1957231"/>
              <a:gd name="connsiteY0" fmla="*/ 4589814 h 4589814"/>
              <a:gd name="connsiteX1" fmla="*/ 33745 w 1957231"/>
              <a:gd name="connsiteY1" fmla="*/ 2267312 h 4589814"/>
              <a:gd name="connsiteX2" fmla="*/ 1957231 w 1957231"/>
              <a:gd name="connsiteY2" fmla="*/ 0 h 4589814"/>
              <a:gd name="connsiteX0" fmla="*/ 267108 w 1951943"/>
              <a:gd name="connsiteY0" fmla="*/ 4589814 h 4589814"/>
              <a:gd name="connsiteX1" fmla="*/ 28457 w 1951943"/>
              <a:gd name="connsiteY1" fmla="*/ 2267312 h 4589814"/>
              <a:gd name="connsiteX2" fmla="*/ 1951943 w 1951943"/>
              <a:gd name="connsiteY2" fmla="*/ 0 h 4589814"/>
              <a:gd name="connsiteX0" fmla="*/ 288419 w 1973254"/>
              <a:gd name="connsiteY0" fmla="*/ 4589814 h 4589814"/>
              <a:gd name="connsiteX1" fmla="*/ 49768 w 1973254"/>
              <a:gd name="connsiteY1" fmla="*/ 2267312 h 4589814"/>
              <a:gd name="connsiteX2" fmla="*/ 1973254 w 1973254"/>
              <a:gd name="connsiteY2" fmla="*/ 0 h 4589814"/>
              <a:gd name="connsiteX0" fmla="*/ 125239 w 1810074"/>
              <a:gd name="connsiteY0" fmla="*/ 4589814 h 4589814"/>
              <a:gd name="connsiteX1" fmla="*/ 182501 w 1810074"/>
              <a:gd name="connsiteY1" fmla="*/ 1886486 h 4589814"/>
              <a:gd name="connsiteX2" fmla="*/ 1810074 w 1810074"/>
              <a:gd name="connsiteY2" fmla="*/ 0 h 4589814"/>
              <a:gd name="connsiteX0" fmla="*/ 125239 w 1810074"/>
              <a:gd name="connsiteY0" fmla="*/ 4589814 h 4589814"/>
              <a:gd name="connsiteX1" fmla="*/ 182501 w 1810074"/>
              <a:gd name="connsiteY1" fmla="*/ 1886486 h 4589814"/>
              <a:gd name="connsiteX2" fmla="*/ 1810074 w 1810074"/>
              <a:gd name="connsiteY2" fmla="*/ 0 h 4589814"/>
              <a:gd name="connsiteX0" fmla="*/ 125239 w 1810074"/>
              <a:gd name="connsiteY0" fmla="*/ 4589814 h 4589814"/>
              <a:gd name="connsiteX1" fmla="*/ 182501 w 1810074"/>
              <a:gd name="connsiteY1" fmla="*/ 1886486 h 4589814"/>
              <a:gd name="connsiteX2" fmla="*/ 1810074 w 1810074"/>
              <a:gd name="connsiteY2" fmla="*/ 0 h 4589814"/>
              <a:gd name="connsiteX0" fmla="*/ 152937 w 1837772"/>
              <a:gd name="connsiteY0" fmla="*/ 4589814 h 4589814"/>
              <a:gd name="connsiteX1" fmla="*/ 210199 w 1837772"/>
              <a:gd name="connsiteY1" fmla="*/ 1886486 h 4589814"/>
              <a:gd name="connsiteX2" fmla="*/ 1837772 w 1837772"/>
              <a:gd name="connsiteY2" fmla="*/ 0 h 4589814"/>
              <a:gd name="connsiteX0" fmla="*/ 172226 w 1857061"/>
              <a:gd name="connsiteY0" fmla="*/ 4589814 h 4589814"/>
              <a:gd name="connsiteX1" fmla="*/ 229488 w 1857061"/>
              <a:gd name="connsiteY1" fmla="*/ 1886486 h 4589814"/>
              <a:gd name="connsiteX2" fmla="*/ 1857061 w 1857061"/>
              <a:gd name="connsiteY2" fmla="*/ 0 h 4589814"/>
              <a:gd name="connsiteX0" fmla="*/ 162357 w 1847192"/>
              <a:gd name="connsiteY0" fmla="*/ 4589814 h 4589814"/>
              <a:gd name="connsiteX1" fmla="*/ 219619 w 1847192"/>
              <a:gd name="connsiteY1" fmla="*/ 1886486 h 4589814"/>
              <a:gd name="connsiteX2" fmla="*/ 1847192 w 1847192"/>
              <a:gd name="connsiteY2" fmla="*/ 0 h 458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7192" h="4589814">
                <a:moveTo>
                  <a:pt x="162357" y="4589814"/>
                </a:moveTo>
                <a:cubicBezTo>
                  <a:pt x="-91207" y="3702240"/>
                  <a:pt x="-29096" y="2760265"/>
                  <a:pt x="219619" y="1886486"/>
                </a:cubicBezTo>
                <a:cubicBezTo>
                  <a:pt x="468334" y="1012707"/>
                  <a:pt x="1847192" y="0"/>
                  <a:pt x="1847192" y="0"/>
                </a:cubicBezTo>
              </a:path>
            </a:pathLst>
          </a:custGeom>
          <a:ln w="76200" cmpd="sng">
            <a:solidFill>
              <a:schemeClr val="tx2">
                <a:lumMod val="20000"/>
                <a:lumOff val="8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44852" y="6514326"/>
            <a:ext cx="762000" cy="304800"/>
          </a:xfrm>
        </p:spPr>
        <p:txBody>
          <a:bodyPr/>
          <a:lstStyle/>
          <a:p>
            <a:fld id="{167F000A-0E87-634D-A6A5-8EA5697989E0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an 4"/>
          <p:cNvSpPr/>
          <p:nvPr/>
        </p:nvSpPr>
        <p:spPr>
          <a:xfrm>
            <a:off x="1752600" y="4953000"/>
            <a:ext cx="1981200" cy="1524000"/>
          </a:xfrm>
          <a:prstGeom prst="can">
            <a:avLst>
              <a:gd name="adj" fmla="val 1585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97"/>
          <p:cNvGrpSpPr/>
          <p:nvPr/>
        </p:nvGrpSpPr>
        <p:grpSpPr>
          <a:xfrm>
            <a:off x="2514600" y="2892723"/>
            <a:ext cx="1066800" cy="983922"/>
            <a:chOff x="1981200" y="2993050"/>
            <a:chExt cx="1066800" cy="983922"/>
          </a:xfrm>
          <a:solidFill>
            <a:schemeClr val="bg2">
              <a:lumMod val="75000"/>
            </a:schemeClr>
          </a:solidFill>
        </p:grpSpPr>
        <p:sp>
          <p:nvSpPr>
            <p:cNvPr id="15" name="Cube 14"/>
            <p:cNvSpPr/>
            <p:nvPr/>
          </p:nvSpPr>
          <p:spPr>
            <a:xfrm>
              <a:off x="1981200" y="2993050"/>
              <a:ext cx="457200" cy="983922"/>
            </a:xfrm>
            <a:prstGeom prst="cube">
              <a:avLst>
                <a:gd name="adj" fmla="val 66528"/>
              </a:avLst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Cube 17"/>
            <p:cNvSpPr/>
            <p:nvPr/>
          </p:nvSpPr>
          <p:spPr>
            <a:xfrm>
              <a:off x="2133600" y="2993050"/>
              <a:ext cx="457200" cy="983922"/>
            </a:xfrm>
            <a:prstGeom prst="cube">
              <a:avLst>
                <a:gd name="adj" fmla="val 66528"/>
              </a:avLst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Cube 18"/>
            <p:cNvSpPr/>
            <p:nvPr/>
          </p:nvSpPr>
          <p:spPr>
            <a:xfrm>
              <a:off x="2286000" y="2993050"/>
              <a:ext cx="457200" cy="983922"/>
            </a:xfrm>
            <a:prstGeom prst="cube">
              <a:avLst>
                <a:gd name="adj" fmla="val 66528"/>
              </a:avLst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Cube 19"/>
            <p:cNvSpPr/>
            <p:nvPr/>
          </p:nvSpPr>
          <p:spPr>
            <a:xfrm>
              <a:off x="2438400" y="2993050"/>
              <a:ext cx="457200" cy="983922"/>
            </a:xfrm>
            <a:prstGeom prst="cube">
              <a:avLst>
                <a:gd name="adj" fmla="val 66528"/>
              </a:avLst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Cube 20"/>
            <p:cNvSpPr/>
            <p:nvPr/>
          </p:nvSpPr>
          <p:spPr>
            <a:xfrm>
              <a:off x="2590800" y="2993050"/>
              <a:ext cx="457200" cy="983922"/>
            </a:xfrm>
            <a:prstGeom prst="cube">
              <a:avLst>
                <a:gd name="adj" fmla="val 66528"/>
              </a:avLst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4" name="Folded Corner 23"/>
          <p:cNvSpPr/>
          <p:nvPr/>
        </p:nvSpPr>
        <p:spPr>
          <a:xfrm>
            <a:off x="2033332" y="5268074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olded Corner 25"/>
          <p:cNvSpPr/>
          <p:nvPr/>
        </p:nvSpPr>
        <p:spPr>
          <a:xfrm>
            <a:off x="1972988" y="5353521"/>
            <a:ext cx="304800" cy="451721"/>
          </a:xfrm>
          <a:prstGeom prst="foldedCorner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olded Corner 26"/>
          <p:cNvSpPr/>
          <p:nvPr/>
        </p:nvSpPr>
        <p:spPr>
          <a:xfrm>
            <a:off x="1912644" y="5438968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olded Corner 27"/>
          <p:cNvSpPr/>
          <p:nvPr/>
        </p:nvSpPr>
        <p:spPr>
          <a:xfrm>
            <a:off x="1852300" y="5524415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olded Corner 28"/>
          <p:cNvSpPr/>
          <p:nvPr/>
        </p:nvSpPr>
        <p:spPr>
          <a:xfrm>
            <a:off x="1791956" y="5609862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olded Corner 30"/>
          <p:cNvSpPr/>
          <p:nvPr/>
        </p:nvSpPr>
        <p:spPr>
          <a:xfrm>
            <a:off x="2378054" y="5267047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olded Corner 31"/>
          <p:cNvSpPr/>
          <p:nvPr/>
        </p:nvSpPr>
        <p:spPr>
          <a:xfrm>
            <a:off x="2317710" y="5352494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olded Corner 32"/>
          <p:cNvSpPr/>
          <p:nvPr/>
        </p:nvSpPr>
        <p:spPr>
          <a:xfrm>
            <a:off x="2257366" y="5437941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olded Corner 33"/>
          <p:cNvSpPr/>
          <p:nvPr/>
        </p:nvSpPr>
        <p:spPr>
          <a:xfrm>
            <a:off x="2197022" y="5523388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olded Corner 34"/>
          <p:cNvSpPr/>
          <p:nvPr/>
        </p:nvSpPr>
        <p:spPr>
          <a:xfrm>
            <a:off x="2136678" y="5608835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olded Corner 36"/>
          <p:cNvSpPr/>
          <p:nvPr/>
        </p:nvSpPr>
        <p:spPr>
          <a:xfrm>
            <a:off x="2759054" y="5267047"/>
            <a:ext cx="304800" cy="451721"/>
          </a:xfrm>
          <a:prstGeom prst="foldedCorner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olded Corner 37"/>
          <p:cNvSpPr/>
          <p:nvPr/>
        </p:nvSpPr>
        <p:spPr>
          <a:xfrm>
            <a:off x="2698710" y="5352494"/>
            <a:ext cx="304800" cy="451721"/>
          </a:xfrm>
          <a:prstGeom prst="foldedCorner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olded Corner 38"/>
          <p:cNvSpPr/>
          <p:nvPr/>
        </p:nvSpPr>
        <p:spPr>
          <a:xfrm>
            <a:off x="2638366" y="5437941"/>
            <a:ext cx="304800" cy="451721"/>
          </a:xfrm>
          <a:prstGeom prst="foldedCorner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olded Corner 39"/>
          <p:cNvSpPr/>
          <p:nvPr/>
        </p:nvSpPr>
        <p:spPr>
          <a:xfrm>
            <a:off x="2578022" y="5523388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Folded Corner 40"/>
          <p:cNvSpPr/>
          <p:nvPr/>
        </p:nvSpPr>
        <p:spPr>
          <a:xfrm>
            <a:off x="2517678" y="5608835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olded Corner 42"/>
          <p:cNvSpPr/>
          <p:nvPr/>
        </p:nvSpPr>
        <p:spPr>
          <a:xfrm>
            <a:off x="3136976" y="5267047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olded Corner 43"/>
          <p:cNvSpPr/>
          <p:nvPr/>
        </p:nvSpPr>
        <p:spPr>
          <a:xfrm>
            <a:off x="3076632" y="5352494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olded Corner 44"/>
          <p:cNvSpPr/>
          <p:nvPr/>
        </p:nvSpPr>
        <p:spPr>
          <a:xfrm>
            <a:off x="3016288" y="5437941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Folded Corner 45"/>
          <p:cNvSpPr/>
          <p:nvPr/>
        </p:nvSpPr>
        <p:spPr>
          <a:xfrm>
            <a:off x="2955944" y="5523388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Folded Corner 46"/>
          <p:cNvSpPr/>
          <p:nvPr/>
        </p:nvSpPr>
        <p:spPr>
          <a:xfrm>
            <a:off x="2895600" y="5608835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Folded Corner 47"/>
          <p:cNvSpPr/>
          <p:nvPr/>
        </p:nvSpPr>
        <p:spPr>
          <a:xfrm>
            <a:off x="2246078" y="5335027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9" name="Folded Corner 48"/>
          <p:cNvSpPr/>
          <p:nvPr/>
        </p:nvSpPr>
        <p:spPr>
          <a:xfrm>
            <a:off x="2185732" y="5420474"/>
            <a:ext cx="304800" cy="451721"/>
          </a:xfrm>
          <a:prstGeom prst="foldedCorner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Folded Corner 49"/>
          <p:cNvSpPr/>
          <p:nvPr/>
        </p:nvSpPr>
        <p:spPr>
          <a:xfrm>
            <a:off x="2125388" y="5505921"/>
            <a:ext cx="304800" cy="451721"/>
          </a:xfrm>
          <a:prstGeom prst="foldedCorner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Folded Corner 50"/>
          <p:cNvSpPr/>
          <p:nvPr/>
        </p:nvSpPr>
        <p:spPr>
          <a:xfrm>
            <a:off x="2065044" y="5591368"/>
            <a:ext cx="304800" cy="451721"/>
          </a:xfrm>
          <a:prstGeom prst="foldedCorner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Folded Corner 51"/>
          <p:cNvSpPr/>
          <p:nvPr/>
        </p:nvSpPr>
        <p:spPr>
          <a:xfrm>
            <a:off x="2004700" y="5676815"/>
            <a:ext cx="304800" cy="451721"/>
          </a:xfrm>
          <a:prstGeom prst="foldedCorner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Folded Corner 52"/>
          <p:cNvSpPr/>
          <p:nvPr/>
        </p:nvSpPr>
        <p:spPr>
          <a:xfrm>
            <a:off x="1944356" y="5762262"/>
            <a:ext cx="304800" cy="451721"/>
          </a:xfrm>
          <a:prstGeom prst="foldedCorner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Folded Corner 53"/>
          <p:cNvSpPr/>
          <p:nvPr/>
        </p:nvSpPr>
        <p:spPr>
          <a:xfrm>
            <a:off x="2398478" y="5487427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Folded Corner 54"/>
          <p:cNvSpPr/>
          <p:nvPr/>
        </p:nvSpPr>
        <p:spPr>
          <a:xfrm>
            <a:off x="2338132" y="5572874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Folded Corner 55"/>
          <p:cNvSpPr/>
          <p:nvPr/>
        </p:nvSpPr>
        <p:spPr>
          <a:xfrm>
            <a:off x="2277788" y="5658321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Folded Corner 56"/>
          <p:cNvSpPr/>
          <p:nvPr/>
        </p:nvSpPr>
        <p:spPr>
          <a:xfrm>
            <a:off x="2217444" y="5743768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Folded Corner 57"/>
          <p:cNvSpPr/>
          <p:nvPr/>
        </p:nvSpPr>
        <p:spPr>
          <a:xfrm>
            <a:off x="2157100" y="5829215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Folded Corner 58"/>
          <p:cNvSpPr/>
          <p:nvPr/>
        </p:nvSpPr>
        <p:spPr>
          <a:xfrm>
            <a:off x="2096756" y="5914662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Folded Corner 59"/>
          <p:cNvSpPr/>
          <p:nvPr/>
        </p:nvSpPr>
        <p:spPr>
          <a:xfrm>
            <a:off x="2667000" y="5562600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Folded Corner 60"/>
          <p:cNvSpPr/>
          <p:nvPr/>
        </p:nvSpPr>
        <p:spPr>
          <a:xfrm>
            <a:off x="2606654" y="5648047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Folded Corner 61"/>
          <p:cNvSpPr/>
          <p:nvPr/>
        </p:nvSpPr>
        <p:spPr>
          <a:xfrm>
            <a:off x="2546310" y="5733494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Folded Corner 62"/>
          <p:cNvSpPr/>
          <p:nvPr/>
        </p:nvSpPr>
        <p:spPr>
          <a:xfrm>
            <a:off x="2485966" y="5818941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Folded Corner 63"/>
          <p:cNvSpPr/>
          <p:nvPr/>
        </p:nvSpPr>
        <p:spPr>
          <a:xfrm>
            <a:off x="2425622" y="5904388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Folded Corner 64"/>
          <p:cNvSpPr/>
          <p:nvPr/>
        </p:nvSpPr>
        <p:spPr>
          <a:xfrm>
            <a:off x="2365278" y="5989835"/>
            <a:ext cx="304800" cy="451721"/>
          </a:xfrm>
          <a:prstGeom prst="foldedCorner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Folded Corner 65"/>
          <p:cNvSpPr/>
          <p:nvPr/>
        </p:nvSpPr>
        <p:spPr>
          <a:xfrm>
            <a:off x="3124200" y="5486400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Folded Corner 66"/>
          <p:cNvSpPr/>
          <p:nvPr/>
        </p:nvSpPr>
        <p:spPr>
          <a:xfrm>
            <a:off x="3063854" y="5571847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Folded Corner 67"/>
          <p:cNvSpPr/>
          <p:nvPr/>
        </p:nvSpPr>
        <p:spPr>
          <a:xfrm>
            <a:off x="3003510" y="5657294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Folded Corner 68"/>
          <p:cNvSpPr/>
          <p:nvPr/>
        </p:nvSpPr>
        <p:spPr>
          <a:xfrm>
            <a:off x="2943166" y="5742741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Folded Corner 69"/>
          <p:cNvSpPr/>
          <p:nvPr/>
        </p:nvSpPr>
        <p:spPr>
          <a:xfrm>
            <a:off x="2882822" y="5828188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1" name="Folded Corner 70"/>
          <p:cNvSpPr/>
          <p:nvPr/>
        </p:nvSpPr>
        <p:spPr>
          <a:xfrm>
            <a:off x="2822478" y="5913635"/>
            <a:ext cx="304800" cy="451721"/>
          </a:xfrm>
          <a:prstGeom prst="foldedCorner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Folded Corner 78"/>
          <p:cNvSpPr/>
          <p:nvPr/>
        </p:nvSpPr>
        <p:spPr>
          <a:xfrm>
            <a:off x="3368654" y="5607291"/>
            <a:ext cx="304800" cy="451721"/>
          </a:xfrm>
          <a:prstGeom prst="foldedCorner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Folded Corner 79"/>
          <p:cNvSpPr/>
          <p:nvPr/>
        </p:nvSpPr>
        <p:spPr>
          <a:xfrm>
            <a:off x="3308310" y="5692738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Folded Corner 80"/>
          <p:cNvSpPr/>
          <p:nvPr/>
        </p:nvSpPr>
        <p:spPr>
          <a:xfrm>
            <a:off x="3247966" y="5778185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2" name="Folded Corner 81"/>
          <p:cNvSpPr/>
          <p:nvPr/>
        </p:nvSpPr>
        <p:spPr>
          <a:xfrm>
            <a:off x="3187622" y="5863632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3" name="Folded Corner 82"/>
          <p:cNvSpPr/>
          <p:nvPr/>
        </p:nvSpPr>
        <p:spPr>
          <a:xfrm>
            <a:off x="3127278" y="5949079"/>
            <a:ext cx="304800" cy="451721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687810" y="2526267"/>
            <a:ext cx="112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mydata42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339877" y="3581399"/>
            <a:ext cx="1857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owner</a:t>
            </a:r>
            <a:r>
              <a:rPr lang="en-US" dirty="0" smtClean="0">
                <a:solidFill>
                  <a:srgbClr val="FFFFFF"/>
                </a:solidFill>
              </a:rPr>
              <a:t>: Francesco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type</a:t>
            </a:r>
            <a:r>
              <a:rPr lang="en-US" dirty="0" smtClean="0">
                <a:solidFill>
                  <a:srgbClr val="FFFFFF"/>
                </a:solidFill>
              </a:rPr>
              <a:t>: 3dtomo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format</a:t>
            </a:r>
            <a:r>
              <a:rPr lang="en-US" dirty="0" smtClean="0">
                <a:solidFill>
                  <a:srgbClr val="FFFFFF"/>
                </a:solidFill>
              </a:rPr>
              <a:t>: HDF5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beamline</a:t>
            </a:r>
            <a:r>
              <a:rPr lang="en-US" dirty="0" smtClean="0">
                <a:solidFill>
                  <a:srgbClr val="FFFFFF"/>
                </a:solidFill>
              </a:rPr>
              <a:t>: 2BM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103"/>
          <p:cNvGrpSpPr/>
          <p:nvPr/>
        </p:nvGrpSpPr>
        <p:grpSpPr>
          <a:xfrm>
            <a:off x="3673454" y="533400"/>
            <a:ext cx="2422546" cy="1549738"/>
            <a:chOff x="5708320" y="458134"/>
            <a:chExt cx="2673680" cy="1836913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3"/>
            <a:srcRect l="3986" r="12375" b="13751"/>
            <a:stretch/>
          </p:blipFill>
          <p:spPr>
            <a:xfrm>
              <a:off x="5708320" y="458134"/>
              <a:ext cx="2673680" cy="1836913"/>
            </a:xfrm>
            <a:prstGeom prst="rect">
              <a:avLst/>
            </a:prstGeom>
          </p:spPr>
        </p:pic>
        <p:sp>
          <p:nvSpPr>
            <p:cNvPr id="103" name="Trapezoid 102"/>
            <p:cNvSpPr/>
            <p:nvPr/>
          </p:nvSpPr>
          <p:spPr>
            <a:xfrm rot="21429672" flipV="1">
              <a:off x="6463267" y="1659509"/>
              <a:ext cx="1225806" cy="318203"/>
            </a:xfrm>
            <a:prstGeom prst="trapezoid">
              <a:avLst>
                <a:gd name="adj" fmla="val 21009"/>
              </a:avLst>
            </a:prstGeom>
            <a:solidFill>
              <a:srgbClr val="9B9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 rot="21342333">
              <a:off x="6565601" y="1683532"/>
              <a:ext cx="970476" cy="273606"/>
            </a:xfrm>
            <a:prstGeom prst="rect">
              <a:avLst/>
            </a:prstGeom>
            <a:solidFill>
              <a:srgbClr val="9B9080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FFFFFF"/>
                  </a:solidFill>
                  <a:latin typeface="Bradley Hand ITC TT-Bold"/>
                  <a:cs typeface="Bradley Hand ITC TT-Bold"/>
                </a:rPr>
                <a:t>Tomography</a:t>
              </a:r>
              <a:endParaRPr lang="en-US" sz="1000" dirty="0">
                <a:solidFill>
                  <a:srgbClr val="FFFFFF"/>
                </a:solidFill>
                <a:latin typeface="Bradley Hand ITC TT-Bold"/>
                <a:cs typeface="Bradley Hand ITC TT-Bold"/>
              </a:endParaRPr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7403">
            <a:off x="5266569" y="1358795"/>
            <a:ext cx="1563443" cy="928564"/>
          </a:xfrm>
          <a:prstGeom prst="rect">
            <a:avLst/>
          </a:prstGeom>
        </p:spPr>
      </p:pic>
      <p:sp>
        <p:nvSpPr>
          <p:cNvPr id="108" name="Freeform 107"/>
          <p:cNvSpPr/>
          <p:nvPr/>
        </p:nvSpPr>
        <p:spPr>
          <a:xfrm>
            <a:off x="2096756" y="3876644"/>
            <a:ext cx="393776" cy="1731731"/>
          </a:xfrm>
          <a:custGeom>
            <a:avLst/>
            <a:gdLst>
              <a:gd name="connsiteX0" fmla="*/ 349332 w 2034167"/>
              <a:gd name="connsiteY0" fmla="*/ 4589814 h 4589814"/>
              <a:gd name="connsiteX1" fmla="*/ 123011 w 2034167"/>
              <a:gd name="connsiteY1" fmla="*/ 2049697 h 4589814"/>
              <a:gd name="connsiteX2" fmla="*/ 2034167 w 2034167"/>
              <a:gd name="connsiteY2" fmla="*/ 0 h 4589814"/>
              <a:gd name="connsiteX0" fmla="*/ 358880 w 2043715"/>
              <a:gd name="connsiteY0" fmla="*/ 4589814 h 4589814"/>
              <a:gd name="connsiteX1" fmla="*/ 120229 w 2043715"/>
              <a:gd name="connsiteY1" fmla="*/ 2267312 h 4589814"/>
              <a:gd name="connsiteX2" fmla="*/ 2043715 w 2043715"/>
              <a:gd name="connsiteY2" fmla="*/ 0 h 4589814"/>
              <a:gd name="connsiteX0" fmla="*/ 283058 w 1967893"/>
              <a:gd name="connsiteY0" fmla="*/ 4589814 h 4589814"/>
              <a:gd name="connsiteX1" fmla="*/ 44407 w 1967893"/>
              <a:gd name="connsiteY1" fmla="*/ 2267312 h 4589814"/>
              <a:gd name="connsiteX2" fmla="*/ 1967893 w 1967893"/>
              <a:gd name="connsiteY2" fmla="*/ 0 h 4589814"/>
              <a:gd name="connsiteX0" fmla="*/ 331677 w 2016512"/>
              <a:gd name="connsiteY0" fmla="*/ 4589814 h 4589814"/>
              <a:gd name="connsiteX1" fmla="*/ 93026 w 2016512"/>
              <a:gd name="connsiteY1" fmla="*/ 2267312 h 4589814"/>
              <a:gd name="connsiteX2" fmla="*/ 2016512 w 2016512"/>
              <a:gd name="connsiteY2" fmla="*/ 0 h 4589814"/>
              <a:gd name="connsiteX0" fmla="*/ 272396 w 1957231"/>
              <a:gd name="connsiteY0" fmla="*/ 4589814 h 4589814"/>
              <a:gd name="connsiteX1" fmla="*/ 33745 w 1957231"/>
              <a:gd name="connsiteY1" fmla="*/ 2267312 h 4589814"/>
              <a:gd name="connsiteX2" fmla="*/ 1957231 w 1957231"/>
              <a:gd name="connsiteY2" fmla="*/ 0 h 4589814"/>
              <a:gd name="connsiteX0" fmla="*/ 267108 w 1951943"/>
              <a:gd name="connsiteY0" fmla="*/ 4589814 h 4589814"/>
              <a:gd name="connsiteX1" fmla="*/ 28457 w 1951943"/>
              <a:gd name="connsiteY1" fmla="*/ 2267312 h 4589814"/>
              <a:gd name="connsiteX2" fmla="*/ 1951943 w 1951943"/>
              <a:gd name="connsiteY2" fmla="*/ 0 h 4589814"/>
              <a:gd name="connsiteX0" fmla="*/ 288419 w 1973254"/>
              <a:gd name="connsiteY0" fmla="*/ 4589814 h 4589814"/>
              <a:gd name="connsiteX1" fmla="*/ 49768 w 1973254"/>
              <a:gd name="connsiteY1" fmla="*/ 2267312 h 4589814"/>
              <a:gd name="connsiteX2" fmla="*/ 1973254 w 1973254"/>
              <a:gd name="connsiteY2" fmla="*/ 0 h 4589814"/>
              <a:gd name="connsiteX0" fmla="*/ 125239 w 1810074"/>
              <a:gd name="connsiteY0" fmla="*/ 4589814 h 4589814"/>
              <a:gd name="connsiteX1" fmla="*/ 182501 w 1810074"/>
              <a:gd name="connsiteY1" fmla="*/ 1886486 h 4589814"/>
              <a:gd name="connsiteX2" fmla="*/ 1810074 w 1810074"/>
              <a:gd name="connsiteY2" fmla="*/ 0 h 4589814"/>
              <a:gd name="connsiteX0" fmla="*/ 125239 w 1810074"/>
              <a:gd name="connsiteY0" fmla="*/ 4589814 h 4589814"/>
              <a:gd name="connsiteX1" fmla="*/ 182501 w 1810074"/>
              <a:gd name="connsiteY1" fmla="*/ 1886486 h 4589814"/>
              <a:gd name="connsiteX2" fmla="*/ 1810074 w 1810074"/>
              <a:gd name="connsiteY2" fmla="*/ 0 h 4589814"/>
              <a:gd name="connsiteX0" fmla="*/ 125239 w 1810074"/>
              <a:gd name="connsiteY0" fmla="*/ 4589814 h 4589814"/>
              <a:gd name="connsiteX1" fmla="*/ 182501 w 1810074"/>
              <a:gd name="connsiteY1" fmla="*/ 1886486 h 4589814"/>
              <a:gd name="connsiteX2" fmla="*/ 1810074 w 1810074"/>
              <a:gd name="connsiteY2" fmla="*/ 0 h 4589814"/>
              <a:gd name="connsiteX0" fmla="*/ 152937 w 1837772"/>
              <a:gd name="connsiteY0" fmla="*/ 4589814 h 4589814"/>
              <a:gd name="connsiteX1" fmla="*/ 210199 w 1837772"/>
              <a:gd name="connsiteY1" fmla="*/ 1886486 h 4589814"/>
              <a:gd name="connsiteX2" fmla="*/ 1837772 w 1837772"/>
              <a:gd name="connsiteY2" fmla="*/ 0 h 458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7772" h="4589814">
                <a:moveTo>
                  <a:pt x="152937" y="4589814"/>
                </a:moveTo>
                <a:cubicBezTo>
                  <a:pt x="-100627" y="3702240"/>
                  <a:pt x="-8960" y="2760264"/>
                  <a:pt x="210199" y="1886486"/>
                </a:cubicBezTo>
                <a:cubicBezTo>
                  <a:pt x="429358" y="1012708"/>
                  <a:pt x="1837772" y="0"/>
                  <a:pt x="1837772" y="0"/>
                </a:cubicBezTo>
              </a:path>
            </a:pathLst>
          </a:custGeom>
          <a:ln w="76200" cmpd="sng">
            <a:solidFill>
              <a:schemeClr val="tx2">
                <a:lumMod val="20000"/>
                <a:lumOff val="8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08853" y="3039069"/>
            <a:ext cx="1799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Define dataset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Infer type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Extract metadata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219200" y="1840467"/>
            <a:ext cx="198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Populate catalog(s)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4331" y="5205206"/>
            <a:ext cx="1648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Locate datasets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Access files</a:t>
            </a:r>
          </a:p>
        </p:txBody>
      </p:sp>
      <p:sp>
        <p:nvSpPr>
          <p:cNvPr id="120" name="Right Arrow 119"/>
          <p:cNvSpPr/>
          <p:nvPr/>
        </p:nvSpPr>
        <p:spPr>
          <a:xfrm>
            <a:off x="3673454" y="3124199"/>
            <a:ext cx="2879746" cy="457200"/>
          </a:xfrm>
          <a:prstGeom prst="rightArrow">
            <a:avLst/>
          </a:prstGeom>
          <a:solidFill>
            <a:srgbClr val="558ED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analyze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" t="49618" r="50321" b="373"/>
          <a:stretch/>
        </p:blipFill>
        <p:spPr>
          <a:xfrm>
            <a:off x="6553201" y="2666999"/>
            <a:ext cx="1600200" cy="1558418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7627859" y="1219199"/>
            <a:ext cx="166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Catalog derived products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748" y="5540338"/>
            <a:ext cx="2839196" cy="860462"/>
          </a:xfrm>
          <a:prstGeom prst="rect">
            <a:avLst/>
          </a:prstGeom>
        </p:spPr>
      </p:pic>
      <p:sp>
        <p:nvSpPr>
          <p:cNvPr id="128" name="Folded Corner 127"/>
          <p:cNvSpPr/>
          <p:nvPr/>
        </p:nvSpPr>
        <p:spPr>
          <a:xfrm>
            <a:off x="6251342" y="5257800"/>
            <a:ext cx="304800" cy="451721"/>
          </a:xfrm>
          <a:prstGeom prst="foldedCorner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9" name="Folded Corner 128"/>
          <p:cNvSpPr/>
          <p:nvPr/>
        </p:nvSpPr>
        <p:spPr>
          <a:xfrm>
            <a:off x="6707807" y="5257800"/>
            <a:ext cx="304800" cy="451721"/>
          </a:xfrm>
          <a:prstGeom prst="foldedCorner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0" name="Folded Corner 129"/>
          <p:cNvSpPr/>
          <p:nvPr/>
        </p:nvSpPr>
        <p:spPr>
          <a:xfrm>
            <a:off x="7164272" y="5257800"/>
            <a:ext cx="304800" cy="451721"/>
          </a:xfrm>
          <a:prstGeom prst="foldedCorner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1" name="Folded Corner 130"/>
          <p:cNvSpPr/>
          <p:nvPr/>
        </p:nvSpPr>
        <p:spPr>
          <a:xfrm>
            <a:off x="7620737" y="5257800"/>
            <a:ext cx="304800" cy="451721"/>
          </a:xfrm>
          <a:prstGeom prst="foldedCorner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2" name="Folded Corner 131"/>
          <p:cNvSpPr/>
          <p:nvPr/>
        </p:nvSpPr>
        <p:spPr>
          <a:xfrm>
            <a:off x="8077200" y="5257800"/>
            <a:ext cx="304800" cy="451721"/>
          </a:xfrm>
          <a:prstGeom prst="foldedCorner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3" name="Right Arrow 132"/>
          <p:cNvSpPr/>
          <p:nvPr/>
        </p:nvSpPr>
        <p:spPr>
          <a:xfrm>
            <a:off x="3749654" y="5562599"/>
            <a:ext cx="2346346" cy="58185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ransfer/schedule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>
            <a:off x="0" y="4781729"/>
            <a:ext cx="9144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6673297" y="4724400"/>
            <a:ext cx="1952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Orchestration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705600" y="4267199"/>
            <a:ext cx="1825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Organization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953000" y="2204747"/>
            <a:ext cx="0" cy="924504"/>
          </a:xfrm>
          <a:prstGeom prst="straightConnector1">
            <a:avLst/>
          </a:prstGeom>
          <a:ln w="57150" cmpd="sng">
            <a:solidFill>
              <a:schemeClr val="accent2">
                <a:lumMod val="40000"/>
                <a:lumOff val="6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09787" y="2429469"/>
            <a:ext cx="1292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Record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provenance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2490532" y="2083137"/>
            <a:ext cx="1182922" cy="1041061"/>
          </a:xfrm>
          <a:custGeom>
            <a:avLst/>
            <a:gdLst>
              <a:gd name="connsiteX0" fmla="*/ 349332 w 2034167"/>
              <a:gd name="connsiteY0" fmla="*/ 4589814 h 4589814"/>
              <a:gd name="connsiteX1" fmla="*/ 123011 w 2034167"/>
              <a:gd name="connsiteY1" fmla="*/ 2049697 h 4589814"/>
              <a:gd name="connsiteX2" fmla="*/ 2034167 w 2034167"/>
              <a:gd name="connsiteY2" fmla="*/ 0 h 4589814"/>
              <a:gd name="connsiteX0" fmla="*/ 358880 w 2043715"/>
              <a:gd name="connsiteY0" fmla="*/ 4589814 h 4589814"/>
              <a:gd name="connsiteX1" fmla="*/ 120229 w 2043715"/>
              <a:gd name="connsiteY1" fmla="*/ 2267312 h 4589814"/>
              <a:gd name="connsiteX2" fmla="*/ 2043715 w 2043715"/>
              <a:gd name="connsiteY2" fmla="*/ 0 h 4589814"/>
              <a:gd name="connsiteX0" fmla="*/ 283058 w 1967893"/>
              <a:gd name="connsiteY0" fmla="*/ 4589814 h 4589814"/>
              <a:gd name="connsiteX1" fmla="*/ 44407 w 1967893"/>
              <a:gd name="connsiteY1" fmla="*/ 2267312 h 4589814"/>
              <a:gd name="connsiteX2" fmla="*/ 1967893 w 1967893"/>
              <a:gd name="connsiteY2" fmla="*/ 0 h 4589814"/>
              <a:gd name="connsiteX0" fmla="*/ 331677 w 2016512"/>
              <a:gd name="connsiteY0" fmla="*/ 4589814 h 4589814"/>
              <a:gd name="connsiteX1" fmla="*/ 93026 w 2016512"/>
              <a:gd name="connsiteY1" fmla="*/ 2267312 h 4589814"/>
              <a:gd name="connsiteX2" fmla="*/ 2016512 w 2016512"/>
              <a:gd name="connsiteY2" fmla="*/ 0 h 4589814"/>
              <a:gd name="connsiteX0" fmla="*/ 272396 w 1957231"/>
              <a:gd name="connsiteY0" fmla="*/ 4589814 h 4589814"/>
              <a:gd name="connsiteX1" fmla="*/ 33745 w 1957231"/>
              <a:gd name="connsiteY1" fmla="*/ 2267312 h 4589814"/>
              <a:gd name="connsiteX2" fmla="*/ 1957231 w 1957231"/>
              <a:gd name="connsiteY2" fmla="*/ 0 h 4589814"/>
              <a:gd name="connsiteX0" fmla="*/ 267108 w 1951943"/>
              <a:gd name="connsiteY0" fmla="*/ 4589814 h 4589814"/>
              <a:gd name="connsiteX1" fmla="*/ 28457 w 1951943"/>
              <a:gd name="connsiteY1" fmla="*/ 2267312 h 4589814"/>
              <a:gd name="connsiteX2" fmla="*/ 1951943 w 1951943"/>
              <a:gd name="connsiteY2" fmla="*/ 0 h 4589814"/>
              <a:gd name="connsiteX0" fmla="*/ 288419 w 1973254"/>
              <a:gd name="connsiteY0" fmla="*/ 4589814 h 4589814"/>
              <a:gd name="connsiteX1" fmla="*/ 49768 w 1973254"/>
              <a:gd name="connsiteY1" fmla="*/ 2267312 h 4589814"/>
              <a:gd name="connsiteX2" fmla="*/ 1973254 w 1973254"/>
              <a:gd name="connsiteY2" fmla="*/ 0 h 4589814"/>
              <a:gd name="connsiteX0" fmla="*/ 125239 w 1810074"/>
              <a:gd name="connsiteY0" fmla="*/ 4589814 h 4589814"/>
              <a:gd name="connsiteX1" fmla="*/ 182501 w 1810074"/>
              <a:gd name="connsiteY1" fmla="*/ 1886486 h 4589814"/>
              <a:gd name="connsiteX2" fmla="*/ 1810074 w 1810074"/>
              <a:gd name="connsiteY2" fmla="*/ 0 h 4589814"/>
              <a:gd name="connsiteX0" fmla="*/ 125239 w 1810074"/>
              <a:gd name="connsiteY0" fmla="*/ 4589814 h 4589814"/>
              <a:gd name="connsiteX1" fmla="*/ 182501 w 1810074"/>
              <a:gd name="connsiteY1" fmla="*/ 1886486 h 4589814"/>
              <a:gd name="connsiteX2" fmla="*/ 1810074 w 1810074"/>
              <a:gd name="connsiteY2" fmla="*/ 0 h 4589814"/>
              <a:gd name="connsiteX0" fmla="*/ 125239 w 1810074"/>
              <a:gd name="connsiteY0" fmla="*/ 4589814 h 4589814"/>
              <a:gd name="connsiteX1" fmla="*/ 182501 w 1810074"/>
              <a:gd name="connsiteY1" fmla="*/ 1886486 h 4589814"/>
              <a:gd name="connsiteX2" fmla="*/ 1810074 w 1810074"/>
              <a:gd name="connsiteY2" fmla="*/ 0 h 4589814"/>
              <a:gd name="connsiteX0" fmla="*/ 152937 w 1837772"/>
              <a:gd name="connsiteY0" fmla="*/ 4589814 h 4589814"/>
              <a:gd name="connsiteX1" fmla="*/ 210199 w 1837772"/>
              <a:gd name="connsiteY1" fmla="*/ 1886486 h 4589814"/>
              <a:gd name="connsiteX2" fmla="*/ 1837772 w 1837772"/>
              <a:gd name="connsiteY2" fmla="*/ 0 h 458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7772" h="4589814">
                <a:moveTo>
                  <a:pt x="152937" y="4589814"/>
                </a:moveTo>
                <a:cubicBezTo>
                  <a:pt x="-100627" y="3702240"/>
                  <a:pt x="-8960" y="2760264"/>
                  <a:pt x="210199" y="1886486"/>
                </a:cubicBezTo>
                <a:cubicBezTo>
                  <a:pt x="429358" y="1012708"/>
                  <a:pt x="1837772" y="0"/>
                  <a:pt x="1837772" y="0"/>
                </a:cubicBezTo>
              </a:path>
            </a:pathLst>
          </a:custGeom>
          <a:ln w="76200" cmpd="sng">
            <a:solidFill>
              <a:schemeClr val="tx2">
                <a:lumMod val="20000"/>
                <a:lumOff val="8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1219199" y="1055132"/>
            <a:ext cx="2454255" cy="11668"/>
          </a:xfrm>
          <a:prstGeom prst="straightConnector1">
            <a:avLst/>
          </a:prstGeom>
          <a:ln w="57150" cmpd="sng">
            <a:solidFill>
              <a:schemeClr val="accent2">
                <a:lumMod val="40000"/>
                <a:lumOff val="6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7800" y="623703"/>
            <a:ext cx="1689811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Annotate, share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b</a:t>
            </a:r>
            <a:r>
              <a:rPr lang="en-US" dirty="0" smtClean="0">
                <a:solidFill>
                  <a:srgbClr val="FFFFFF"/>
                </a:solidFill>
              </a:rPr>
              <a:t>rowse, search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6" name="Picture 105" descr="three_users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flipH="1">
            <a:off x="58717" y="457200"/>
            <a:ext cx="1160482" cy="116048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92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4" grpId="0"/>
      <p:bldP spid="84" grpId="0"/>
      <p:bldP spid="85" grpId="0"/>
      <p:bldP spid="108" grpId="0" animBg="1"/>
      <p:bldP spid="109" grpId="0"/>
      <p:bldP spid="110" grpId="0"/>
      <p:bldP spid="111" grpId="0"/>
      <p:bldP spid="120" grpId="0" animBg="1"/>
      <p:bldP spid="124" grpId="0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8" grpId="0"/>
      <p:bldP spid="96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51886"/>
            <a:ext cx="8229600" cy="179550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believe a </a:t>
            </a:r>
            <a:r>
              <a:rPr lang="en-US" dirty="0"/>
              <a:t>new </a:t>
            </a:r>
            <a:r>
              <a:rPr lang="en-US" dirty="0" smtClean="0"/>
              <a:t>approach is needed to </a:t>
            </a:r>
            <a:r>
              <a:rPr lang="en-US" dirty="0"/>
              <a:t>deliver </a:t>
            </a:r>
            <a:r>
              <a:rPr lang="en-US" dirty="0" smtClean="0"/>
              <a:t>data management infrastructure</a:t>
            </a:r>
            <a:endParaRPr lang="en-US" sz="6000" b="1" dirty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4500" y="3022601"/>
            <a:ext cx="8458200" cy="2806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>
                    <a:lumMod val="8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Museo Sans 700"/>
                <a:cs typeface="Museo Sans 700"/>
              </a:rPr>
              <a:t/>
            </a:r>
            <a:br>
              <a:rPr lang="en-US" sz="1800" dirty="0" smtClean="0">
                <a:solidFill>
                  <a:srgbClr val="FFFFFF"/>
                </a:solidFill>
                <a:latin typeface="Museo Sans 700"/>
                <a:cs typeface="Museo Sans 700"/>
              </a:rPr>
            </a:br>
            <a:r>
              <a:rPr lang="en-US" sz="6000" b="1" dirty="0" smtClean="0">
                <a:solidFill>
                  <a:srgbClr val="FFFFFF"/>
                </a:solidFill>
                <a:latin typeface="Museo Sans 700"/>
                <a:cs typeface="Museo Sans 700"/>
              </a:rPr>
              <a:t>Frictionless</a:t>
            </a:r>
          </a:p>
          <a:p>
            <a:pPr algn="ctr">
              <a:lnSpc>
                <a:spcPct val="110000"/>
              </a:lnSpc>
            </a:pPr>
            <a:r>
              <a:rPr lang="en-US" sz="6000" b="1" dirty="0" smtClean="0">
                <a:solidFill>
                  <a:srgbClr val="FFFFFF"/>
                </a:solidFill>
                <a:latin typeface="Museo Sans 700"/>
                <a:cs typeface="Museo Sans 700"/>
              </a:rPr>
              <a:t>Affordable</a:t>
            </a:r>
            <a:endParaRPr lang="en-US" sz="6000" b="1" dirty="0">
              <a:solidFill>
                <a:srgbClr val="FFFFFF"/>
              </a:solidFill>
              <a:latin typeface="Museo Sans 700"/>
              <a:cs typeface="Museo Sans 700"/>
            </a:endParaRPr>
          </a:p>
          <a:p>
            <a:pPr algn="ctr">
              <a:lnSpc>
                <a:spcPct val="110000"/>
              </a:lnSpc>
            </a:pPr>
            <a:r>
              <a:rPr lang="en-US" sz="6000" b="1" dirty="0" smtClean="0">
                <a:solidFill>
                  <a:srgbClr val="FFFFFF"/>
                </a:solidFill>
                <a:latin typeface="Museo Sans 700"/>
                <a:cs typeface="Museo Sans 700"/>
              </a:rPr>
              <a:t>Sustainable</a:t>
            </a:r>
            <a:endParaRPr lang="en-US" sz="6000" b="1" dirty="0">
              <a:solidFill>
                <a:srgbClr val="FFFFFF"/>
              </a:solidFill>
              <a:latin typeface="Museo Sans 700"/>
              <a:cs typeface="Museo Sans 70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25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462" y="0"/>
            <a:ext cx="855691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Big science has achieved big successes with advanced community services</a:t>
            </a:r>
            <a:endParaRPr lang="en-US" dirty="0"/>
          </a:p>
        </p:txBody>
      </p:sp>
      <p:pic>
        <p:nvPicPr>
          <p:cNvPr id="10" name="Content Placeholder 4" descr="Screen shot 2011-07-28 at 9.29.31 PM.pn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451" b="21342"/>
          <a:stretch/>
        </p:blipFill>
        <p:spPr>
          <a:xfrm>
            <a:off x="3916363" y="1143000"/>
            <a:ext cx="5227637" cy="281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7583" y="6334780"/>
            <a:ext cx="7980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D2B29"/>
                </a:solidFill>
              </a:rPr>
              <a:t>Community services built </a:t>
            </a:r>
            <a:r>
              <a:rPr lang="en-US" sz="2800" dirty="0">
                <a:solidFill>
                  <a:srgbClr val="9D2B29"/>
                </a:solidFill>
              </a:rPr>
              <a:t>on </a:t>
            </a:r>
            <a:r>
              <a:rPr lang="en-US" sz="2800" dirty="0" smtClean="0">
                <a:solidFill>
                  <a:srgbClr val="9D2B29"/>
                </a:solidFill>
              </a:rPr>
              <a:t>Globus </a:t>
            </a:r>
            <a:r>
              <a:rPr lang="en-US" sz="2800" dirty="0">
                <a:solidFill>
                  <a:srgbClr val="9D2B29"/>
                </a:solidFill>
              </a:rPr>
              <a:t>Toolkit </a:t>
            </a:r>
            <a:r>
              <a:rPr lang="en-US" sz="2800" dirty="0" smtClean="0">
                <a:solidFill>
                  <a:srgbClr val="9D2B29"/>
                </a:solidFill>
              </a:rPr>
              <a:t>software</a:t>
            </a:r>
            <a:endParaRPr lang="en-US" sz="2800" dirty="0">
              <a:solidFill>
                <a:srgbClr val="9D2B29"/>
              </a:solidFill>
            </a:endParaRPr>
          </a:p>
        </p:txBody>
      </p:sp>
      <p:pic>
        <p:nvPicPr>
          <p:cNvPr id="6" name="Picture 7" descr="ESGF Modeling 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9344" y="3893403"/>
            <a:ext cx="4458456" cy="204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7740" t="25000" r="22052" b="22619"/>
          <a:stretch/>
        </p:blipFill>
        <p:spPr>
          <a:xfrm>
            <a:off x="20783" y="1142999"/>
            <a:ext cx="3620653" cy="2133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3200400"/>
            <a:ext cx="4002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00FF"/>
                </a:solidFill>
              </a:rPr>
              <a:t>LIGO: 1 PB data in last science run, distributed worldwide</a:t>
            </a:r>
            <a:endParaRPr lang="en-US" sz="2400" dirty="0">
              <a:solidFill>
                <a:srgbClr val="33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5569803"/>
            <a:ext cx="4797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ESG: 1.2 PB climate data</a:t>
            </a:r>
          </a:p>
          <a:p>
            <a:r>
              <a:rPr lang="en-US" sz="2400" dirty="0" smtClean="0"/>
              <a:t>delivered to </a:t>
            </a:r>
            <a:r>
              <a:rPr lang="en-US" sz="2400" dirty="0"/>
              <a:t>23,000 </a:t>
            </a:r>
            <a:r>
              <a:rPr lang="en-US" sz="2400" dirty="0" smtClean="0"/>
              <a:t>users; 600+ pubs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76750" b="23889"/>
          <a:stretch/>
        </p:blipFill>
        <p:spPr>
          <a:xfrm>
            <a:off x="0" y="1174749"/>
            <a:ext cx="2066925" cy="869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19800"/>
            <a:ext cx="1012130" cy="8269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4800" y="2304872"/>
            <a:ext cx="377114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OSG: 1.4M </a:t>
            </a:r>
            <a:r>
              <a:rPr lang="en-US" sz="2400" dirty="0">
                <a:solidFill>
                  <a:srgbClr val="FF6600"/>
                </a:solidFill>
              </a:rPr>
              <a:t>CPU-hours/day, &gt;90 sites, &gt;3000 users, </a:t>
            </a:r>
            <a:r>
              <a:rPr lang="en-US" sz="2400" dirty="0" smtClean="0">
                <a:solidFill>
                  <a:srgbClr val="FF6600"/>
                </a:solidFill>
              </a:rPr>
              <a:t/>
            </a:r>
            <a:br>
              <a:rPr lang="en-US" sz="2400" dirty="0" smtClean="0">
                <a:solidFill>
                  <a:srgbClr val="FF6600"/>
                </a:solidFill>
              </a:rPr>
            </a:br>
            <a:r>
              <a:rPr lang="en-US" sz="2400" dirty="0" smtClean="0">
                <a:solidFill>
                  <a:srgbClr val="FF6600"/>
                </a:solidFill>
              </a:rPr>
              <a:t>&gt;</a:t>
            </a:r>
            <a:r>
              <a:rPr lang="en-US" sz="2400" dirty="0">
                <a:solidFill>
                  <a:srgbClr val="FF6600"/>
                </a:solidFill>
              </a:rPr>
              <a:t>260 pubs in </a:t>
            </a:r>
            <a:r>
              <a:rPr lang="en-US" sz="2400" dirty="0" smtClean="0">
                <a:solidFill>
                  <a:srgbClr val="FF6600"/>
                </a:solidFill>
              </a:rPr>
              <a:t>2010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071" y="4038600"/>
            <a:ext cx="395492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Substantial teams</a:t>
            </a:r>
          </a:p>
          <a:p>
            <a:r>
              <a:rPr lang="en-US" sz="2400" dirty="0" smtClean="0"/>
              <a:t>Sustained effort</a:t>
            </a:r>
          </a:p>
          <a:p>
            <a:r>
              <a:rPr lang="en-US" sz="2400" dirty="0" smtClean="0"/>
              <a:t>Leverage common technology</a:t>
            </a:r>
          </a:p>
          <a:p>
            <a:r>
              <a:rPr lang="en-US" sz="2400" dirty="0" smtClean="0"/>
              <a:t>Application-specific solutions</a:t>
            </a:r>
          </a:p>
          <a:p>
            <a:r>
              <a:rPr lang="en-US" sz="2400" dirty="0" smtClean="0"/>
              <a:t>Production focus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782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We’ve got a handle on “frictionless”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Web interface, REST API, command line</a:t>
            </a:r>
          </a:p>
          <a:p>
            <a:r>
              <a:rPr lang="en-US" dirty="0" smtClean="0"/>
              <a:t>InCommon</a:t>
            </a:r>
            <a:r>
              <a:rPr lang="en-US" dirty="0"/>
              <a:t>, </a:t>
            </a:r>
            <a:r>
              <a:rPr lang="en-US" dirty="0" err="1"/>
              <a:t>Oauth</a:t>
            </a:r>
            <a:r>
              <a:rPr lang="en-US" dirty="0"/>
              <a:t>, OpenID, X.509, …</a:t>
            </a:r>
          </a:p>
          <a:p>
            <a:r>
              <a:rPr lang="en-US" dirty="0"/>
              <a:t>Credential </a:t>
            </a:r>
            <a:r>
              <a:rPr lang="en-US" dirty="0" smtClean="0"/>
              <a:t>management</a:t>
            </a:r>
            <a:endParaRPr lang="en-US" dirty="0"/>
          </a:p>
          <a:p>
            <a:r>
              <a:rPr lang="en-US" dirty="0" smtClean="0"/>
              <a:t>Group definition and management</a:t>
            </a:r>
          </a:p>
          <a:p>
            <a:r>
              <a:rPr lang="en-US" dirty="0" smtClean="0"/>
              <a:t>Transfer </a:t>
            </a:r>
            <a:r>
              <a:rPr lang="en-US" dirty="0"/>
              <a:t>management and optimization</a:t>
            </a:r>
          </a:p>
          <a:p>
            <a:r>
              <a:rPr lang="en-US" dirty="0"/>
              <a:t>Reliability via transfer </a:t>
            </a:r>
            <a:r>
              <a:rPr lang="en-US" dirty="0" smtClean="0"/>
              <a:t>retries</a:t>
            </a:r>
          </a:p>
          <a:p>
            <a:r>
              <a:rPr lang="en-US" dirty="0" smtClean="0"/>
              <a:t>One-click “Globus Connect” install </a:t>
            </a:r>
          </a:p>
          <a:p>
            <a:r>
              <a:rPr lang="en-US" dirty="0" smtClean="0"/>
              <a:t>5-minute Globus Connect Multiuser install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64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A</a:t>
            </a:r>
            <a:r>
              <a:rPr lang="en-US" dirty="0" smtClean="0"/>
              <a:t>ffordable” and “sustainable”?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649" y="1600200"/>
            <a:ext cx="852547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Common expectation is </a:t>
            </a:r>
            <a:r>
              <a:rPr lang="en-US" b="1" dirty="0" smtClean="0"/>
              <a:t>either</a:t>
            </a:r>
            <a:r>
              <a:rPr lang="en-US" dirty="0"/>
              <a:t>:</a:t>
            </a:r>
            <a:endParaRPr lang="en-US" dirty="0" smtClean="0"/>
          </a:p>
          <a:p>
            <a:pPr lvl="1"/>
            <a:r>
              <a:rPr lang="en-US" dirty="0" smtClean="0"/>
              <a:t>High-priced commercial software (with generally higher levels of quality)</a:t>
            </a:r>
          </a:p>
          <a:p>
            <a:pPr marL="0" indent="0">
              <a:buNone/>
            </a:pPr>
            <a:r>
              <a:rPr lang="en-US" b="1" dirty="0" smtClean="0"/>
              <a:t>Or</a:t>
            </a:r>
            <a:r>
              <a:rPr lang="en-US" dirty="0"/>
              <a:t>:</a:t>
            </a:r>
            <a:endParaRPr lang="en-US" dirty="0" smtClean="0"/>
          </a:p>
          <a:p>
            <a:pPr lvl="1"/>
            <a:r>
              <a:rPr lang="en-US" dirty="0" smtClean="0"/>
              <a:t>Free, open source software (with generally lower levels of quality)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3600" dirty="0" smtClean="0"/>
              <a:t>We aim to offer the best of all worlds!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003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457200" y="1519590"/>
            <a:ext cx="8229600" cy="252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1400"/>
              </a:spcBef>
              <a:buFont typeface="Arial"/>
              <a:buNone/>
              <a:defRPr sz="4800" b="0" i="0" kern="1200">
                <a:solidFill>
                  <a:schemeClr val="bg1">
                    <a:lumMod val="95000"/>
                  </a:schemeClr>
                </a:solidFill>
                <a:latin typeface="Museo Sans 500"/>
                <a:ea typeface="+mn-ea"/>
                <a:cs typeface="Museo Sans 50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SzPct val="80000"/>
              <a:buFont typeface="Courier New"/>
              <a:buNone/>
              <a:defRPr sz="24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are a non-profit service provider to the non-profit research community</a:t>
            </a:r>
            <a:endParaRPr lang="en-US" dirty="0" smtClean="0">
              <a:latin typeface="Museo Sans 300"/>
              <a:cs typeface="Museo Sans 30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9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116502"/>
            <a:ext cx="8229600" cy="2279385"/>
          </a:xfrm>
        </p:spPr>
        <p:txBody>
          <a:bodyPr/>
          <a:lstStyle/>
          <a:p>
            <a:r>
              <a:rPr lang="en-US" dirty="0" smtClean="0">
                <a:latin typeface="Museo Sans 300"/>
                <a:cs typeface="Museo Sans 300"/>
              </a:rPr>
              <a:t>Our challenge:</a:t>
            </a:r>
          </a:p>
          <a:p>
            <a:r>
              <a:rPr lang="en-US" sz="6000" dirty="0" smtClean="0">
                <a:latin typeface="Museo Sans 700"/>
                <a:cs typeface="Museo Sans 700"/>
              </a:rPr>
              <a:t>Sustainability</a:t>
            </a:r>
            <a:endParaRPr lang="en-US" sz="6000" dirty="0">
              <a:latin typeface="Museo Sans 700"/>
              <a:cs typeface="Museo Sans 70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57200" y="1519590"/>
            <a:ext cx="8229600" cy="252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1400"/>
              </a:spcBef>
              <a:buFont typeface="Arial"/>
              <a:buNone/>
              <a:defRPr sz="4800" b="0" i="0" kern="1200">
                <a:solidFill>
                  <a:schemeClr val="bg1">
                    <a:lumMod val="95000"/>
                  </a:schemeClr>
                </a:solidFill>
                <a:latin typeface="Museo Sans 500"/>
                <a:ea typeface="+mn-ea"/>
                <a:cs typeface="Museo Sans 50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SzPct val="80000"/>
              <a:buFont typeface="Courier New"/>
              <a:buNone/>
              <a:defRPr sz="24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bg1">
                    <a:lumMod val="95000"/>
                  </a:schemeClr>
                </a:solidFill>
                <a:latin typeface="Museo Sans 300"/>
                <a:ea typeface="+mn-ea"/>
                <a:cs typeface="Museo Sans 30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558ED5"/>
                </a:solidFill>
              </a:rPr>
              <a:t>We are a non-profit service provider to the non-profit research community</a:t>
            </a:r>
            <a:endParaRPr lang="en-US" dirty="0" smtClean="0">
              <a:solidFill>
                <a:srgbClr val="558ED5"/>
              </a:solidFill>
              <a:latin typeface="Museo Sans 300"/>
              <a:cs typeface="Museo Sans 30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394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151" y="1351886"/>
            <a:ext cx="8618125" cy="4178553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Globus Online Provider Plans</a:t>
            </a:r>
          </a:p>
          <a:p>
            <a:endParaRPr lang="en-US" sz="2000" dirty="0" smtClean="0"/>
          </a:p>
          <a:p>
            <a:pPr>
              <a:spcBef>
                <a:spcPts val="2600"/>
              </a:spcBef>
            </a:pPr>
            <a:r>
              <a:rPr lang="en-US" sz="4400" dirty="0" smtClean="0"/>
              <a:t>Support ongoing operations</a:t>
            </a:r>
          </a:p>
          <a:p>
            <a:pPr>
              <a:spcBef>
                <a:spcPts val="2600"/>
              </a:spcBef>
            </a:pPr>
            <a:r>
              <a:rPr lang="en-US" sz="4400" dirty="0" smtClean="0"/>
              <a:t>Offer value-added capabilities</a:t>
            </a:r>
          </a:p>
          <a:p>
            <a:pPr>
              <a:spcBef>
                <a:spcPts val="2600"/>
              </a:spcBef>
            </a:pPr>
            <a:r>
              <a:rPr lang="en-US" sz="4400" dirty="0" smtClean="0"/>
              <a:t>Engage more closely with users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07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Provider Plans offer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58982"/>
            <a:ext cx="8229600" cy="46671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Endpoint management console</a:t>
            </a:r>
          </a:p>
          <a:p>
            <a:r>
              <a:rPr lang="en-US" dirty="0"/>
              <a:t>Usage reporting</a:t>
            </a:r>
          </a:p>
          <a:p>
            <a:r>
              <a:rPr lang="en-US" dirty="0"/>
              <a:t>MSS </a:t>
            </a:r>
            <a:r>
              <a:rPr lang="en-US" dirty="0" smtClean="0"/>
              <a:t>optimizations</a:t>
            </a:r>
          </a:p>
          <a:p>
            <a:r>
              <a:rPr lang="en-US" dirty="0" smtClean="0"/>
              <a:t>Globus Plus subscriptions</a:t>
            </a:r>
            <a:endParaRPr lang="en-US" dirty="0"/>
          </a:p>
          <a:p>
            <a:r>
              <a:rPr lang="en-US" dirty="0" smtClean="0"/>
              <a:t>Branded web sites</a:t>
            </a:r>
          </a:p>
          <a:p>
            <a:r>
              <a:rPr lang="en-US" dirty="0" smtClean="0"/>
              <a:t>Alternate identity provider</a:t>
            </a:r>
          </a:p>
          <a:p>
            <a:pPr marL="0" indent="0" algn="ctr">
              <a:buNone/>
            </a:pPr>
            <a:endParaRPr lang="en-US" sz="800" b="0" dirty="0" smtClean="0"/>
          </a:p>
          <a:p>
            <a:pPr marL="0" indent="0" algn="ctr">
              <a:buNone/>
            </a:pPr>
            <a:r>
              <a:rPr lang="en-US" b="0" dirty="0" smtClean="0"/>
              <a:t>Starting </a:t>
            </a:r>
            <a:r>
              <a:rPr lang="en-US" sz="3900" b="0" dirty="0" smtClean="0"/>
              <a:t>at </a:t>
            </a:r>
            <a:r>
              <a:rPr lang="en-US" b="0" dirty="0" smtClean="0"/>
              <a:t>$10k/year</a:t>
            </a:r>
            <a:endParaRPr lang="en-US" b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38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Researchers may use Globus file transfer for free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620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File transfer and synchronization to/from servers</a:t>
            </a:r>
          </a:p>
          <a:p>
            <a:r>
              <a:rPr lang="en-US" dirty="0" smtClean="0"/>
              <a:t>Personal endpoints with Globus Connect</a:t>
            </a:r>
          </a:p>
          <a:p>
            <a:r>
              <a:rPr lang="en-US" dirty="0" smtClean="0"/>
              <a:t>Access to shared endpoints created by others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Globus Plus: $7/month (or $70/year)</a:t>
            </a:r>
            <a:endParaRPr lang="en-US" b="0" i="1" dirty="0" smtClean="0"/>
          </a:p>
          <a:p>
            <a:pPr lvl="1"/>
            <a:r>
              <a:rPr lang="en-US" dirty="0" smtClean="0"/>
              <a:t>Create and manage shared endpoints</a:t>
            </a:r>
            <a:endParaRPr lang="en-US" dirty="0" smtClean="0"/>
          </a:p>
          <a:p>
            <a:pPr lvl="1"/>
            <a:r>
              <a:rPr lang="en-US" dirty="0" smtClean="0"/>
              <a:t>T</a:t>
            </a:r>
            <a:r>
              <a:rPr lang="en-US" dirty="0" smtClean="0"/>
              <a:t>ransfer </a:t>
            </a:r>
            <a:r>
              <a:rPr lang="en-US" dirty="0" smtClean="0"/>
              <a:t>and </a:t>
            </a:r>
            <a:r>
              <a:rPr lang="en-US" dirty="0" smtClean="0"/>
              <a:t>sharing between </a:t>
            </a:r>
            <a:r>
              <a:rPr lang="en-US" dirty="0" err="1" smtClean="0"/>
              <a:t>Globus</a:t>
            </a:r>
            <a:r>
              <a:rPr lang="en-US" dirty="0" smtClean="0"/>
              <a:t> Connect Personal endpoints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62DDD-3F5F-554E-8F55-F59D7AC7F5D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80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hope you will join us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33500"/>
            <a:ext cx="9144000" cy="5524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xsede-full-col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70842" y="1552032"/>
            <a:ext cx="2060109" cy="780041"/>
          </a:xfrm>
          <a:prstGeom prst="rect">
            <a:avLst/>
          </a:prstGeom>
        </p:spPr>
      </p:pic>
      <p:pic>
        <p:nvPicPr>
          <p:cNvPr id="7" name="Picture 6" descr="logo_NERS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2419644" y="1587068"/>
            <a:ext cx="1587123" cy="557070"/>
          </a:xfrm>
          <a:prstGeom prst="rect">
            <a:avLst/>
          </a:prstGeom>
        </p:spPr>
      </p:pic>
      <p:pic>
        <p:nvPicPr>
          <p:cNvPr id="8" name="Picture 7" descr="logo_AP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756125" y="2332073"/>
            <a:ext cx="873762" cy="739337"/>
          </a:xfrm>
          <a:prstGeom prst="rect">
            <a:avLst/>
          </a:prstGeom>
        </p:spPr>
      </p:pic>
      <p:pic>
        <p:nvPicPr>
          <p:cNvPr id="9" name="Picture 8" descr="logo_AN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276964" y="5914723"/>
            <a:ext cx="1586041" cy="596404"/>
          </a:xfrm>
          <a:prstGeom prst="rect">
            <a:avLst/>
          </a:prstGeom>
        </p:spPr>
      </p:pic>
      <p:pic>
        <p:nvPicPr>
          <p:cNvPr id="10" name="Picture 9" descr="logo_CER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91439" y="5500057"/>
            <a:ext cx="832178" cy="829708"/>
          </a:xfrm>
          <a:prstGeom prst="rect">
            <a:avLst/>
          </a:prstGeom>
        </p:spPr>
      </p:pic>
      <p:pic>
        <p:nvPicPr>
          <p:cNvPr id="11" name="Picture 10" descr="logo_CMU_stacke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286186" y="2489798"/>
            <a:ext cx="1091688" cy="707516"/>
          </a:xfrm>
          <a:prstGeom prst="rect">
            <a:avLst/>
          </a:prstGeom>
        </p:spPr>
      </p:pic>
      <p:pic>
        <p:nvPicPr>
          <p:cNvPr id="12" name="Picture 11" descr="logo_Fermila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838423" y="4484339"/>
            <a:ext cx="1619767" cy="292770"/>
          </a:xfrm>
          <a:prstGeom prst="rect">
            <a:avLst/>
          </a:prstGeom>
        </p:spPr>
      </p:pic>
      <p:pic>
        <p:nvPicPr>
          <p:cNvPr id="13" name="Picture 12" descr="logo_Indiana_whit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43679" y="4402193"/>
            <a:ext cx="1171203" cy="944770"/>
          </a:xfrm>
          <a:prstGeom prst="rect">
            <a:avLst/>
          </a:prstGeom>
        </p:spPr>
      </p:pic>
      <p:pic>
        <p:nvPicPr>
          <p:cNvPr id="14" name="Picture 13" descr="logo_ISI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330951" y="3398148"/>
            <a:ext cx="1261884" cy="802515"/>
          </a:xfrm>
          <a:prstGeom prst="rect">
            <a:avLst/>
          </a:prstGeom>
        </p:spPr>
      </p:pic>
      <p:pic>
        <p:nvPicPr>
          <p:cNvPr id="15" name="Picture 14" descr="logo_LANL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935675" y="4998646"/>
            <a:ext cx="1838234" cy="845588"/>
          </a:xfrm>
          <a:prstGeom prst="rect">
            <a:avLst/>
          </a:prstGeom>
        </p:spPr>
      </p:pic>
      <p:pic>
        <p:nvPicPr>
          <p:cNvPr id="16" name="Picture 15" descr="logo_LBNL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549733" y="4200663"/>
            <a:ext cx="950543" cy="811130"/>
          </a:xfrm>
          <a:prstGeom prst="rect">
            <a:avLst/>
          </a:prstGeom>
        </p:spPr>
      </p:pic>
      <p:pic>
        <p:nvPicPr>
          <p:cNvPr id="17" name="Picture 16" descr="logo_NAS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064880" y="3223617"/>
            <a:ext cx="969706" cy="824250"/>
          </a:xfrm>
          <a:prstGeom prst="rect">
            <a:avLst/>
          </a:prstGeom>
        </p:spPr>
      </p:pic>
      <p:pic>
        <p:nvPicPr>
          <p:cNvPr id="18" name="Picture 17" descr="logo_UChicago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785720" y="6160774"/>
            <a:ext cx="1988189" cy="415554"/>
          </a:xfrm>
          <a:prstGeom prst="rect">
            <a:avLst/>
          </a:prstGeom>
        </p:spPr>
      </p:pic>
      <p:pic>
        <p:nvPicPr>
          <p:cNvPr id="19" name="Picture 18" descr="logo_umich_log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638018" y="1509377"/>
            <a:ext cx="1308384" cy="822696"/>
          </a:xfrm>
          <a:prstGeom prst="rect">
            <a:avLst/>
          </a:prstGeom>
        </p:spPr>
      </p:pic>
      <p:pic>
        <p:nvPicPr>
          <p:cNvPr id="20" name="Picture 19" descr="logo_uk_ngs.jp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4790081" y="2652460"/>
            <a:ext cx="1458431" cy="475854"/>
          </a:xfrm>
          <a:prstGeom prst="rect">
            <a:avLst/>
          </a:prstGeom>
        </p:spPr>
      </p:pic>
      <p:pic>
        <p:nvPicPr>
          <p:cNvPr id="21" name="Picture 20" descr="logo_ucolorado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614448" y="3480398"/>
            <a:ext cx="892084" cy="652495"/>
          </a:xfrm>
          <a:prstGeom prst="rect">
            <a:avLst/>
          </a:prstGeom>
        </p:spPr>
      </p:pic>
      <p:pic>
        <p:nvPicPr>
          <p:cNvPr id="22" name="Picture 21" descr="logo_ucal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021679" y="5318086"/>
            <a:ext cx="969706" cy="771886"/>
          </a:xfrm>
          <a:prstGeom prst="rect">
            <a:avLst/>
          </a:prstGeom>
        </p:spPr>
      </p:pic>
      <p:pic>
        <p:nvPicPr>
          <p:cNvPr id="23" name="Picture 22" descr="ncsa_vertical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853419" y="2450414"/>
            <a:ext cx="1177814" cy="796241"/>
          </a:xfrm>
          <a:prstGeom prst="rect">
            <a:avLst/>
          </a:prstGeom>
        </p:spPr>
      </p:pic>
      <p:pic>
        <p:nvPicPr>
          <p:cNvPr id="24" name="Picture 23" descr="logo_esnet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415327" y="4222229"/>
            <a:ext cx="681596" cy="816989"/>
          </a:xfrm>
          <a:prstGeom prst="rect">
            <a:avLst/>
          </a:prstGeom>
        </p:spPr>
      </p:pic>
      <p:pic>
        <p:nvPicPr>
          <p:cNvPr id="25" name="Picture 24" descr="logo_ksu.jp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4229100" y="3361468"/>
            <a:ext cx="1020494" cy="613788"/>
          </a:xfrm>
          <a:prstGeom prst="rect">
            <a:avLst/>
          </a:prstGeom>
        </p:spPr>
      </p:pic>
      <p:pic>
        <p:nvPicPr>
          <p:cNvPr id="26" name="Picture 25" descr="logo_olemiss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276964" y="5346963"/>
            <a:ext cx="1339850" cy="444438"/>
          </a:xfrm>
          <a:prstGeom prst="rect">
            <a:avLst/>
          </a:prstGeom>
        </p:spPr>
      </p:pic>
      <p:pic>
        <p:nvPicPr>
          <p:cNvPr id="27" name="Picture 26" descr="logo_uauckland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01234" y="3582694"/>
            <a:ext cx="1634441" cy="617969"/>
          </a:xfrm>
          <a:prstGeom prst="rect">
            <a:avLst/>
          </a:prstGeom>
        </p:spPr>
      </p:pic>
      <p:pic>
        <p:nvPicPr>
          <p:cNvPr id="28" name="Picture 27" descr="logo_harvar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229100" y="1421714"/>
            <a:ext cx="1028700" cy="1028700"/>
          </a:xfrm>
          <a:prstGeom prst="rect">
            <a:avLst/>
          </a:prstGeom>
        </p:spPr>
      </p:pic>
      <p:pic>
        <p:nvPicPr>
          <p:cNvPr id="29" name="Picture 28" descr="logo_cornell.png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38565" b="38313"/>
          <a:stretch/>
        </p:blipFill>
        <p:spPr>
          <a:xfrm>
            <a:off x="4006767" y="5513020"/>
            <a:ext cx="1766213" cy="408386"/>
          </a:xfrm>
          <a:prstGeom prst="rect">
            <a:avLst/>
          </a:prstGeom>
        </p:spPr>
      </p:pic>
      <p:pic>
        <p:nvPicPr>
          <p:cNvPr id="30" name="Picture 29" descr="logo_emory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981357" y="4281022"/>
            <a:ext cx="932768" cy="932768"/>
          </a:xfrm>
          <a:prstGeom prst="rect">
            <a:avLst/>
          </a:prstGeom>
        </p:spPr>
      </p:pic>
      <p:pic>
        <p:nvPicPr>
          <p:cNvPr id="31" name="Picture 30" descr="logo_johnshopkins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832030" y="4122622"/>
            <a:ext cx="860665" cy="1195464"/>
          </a:xfrm>
          <a:prstGeom prst="rect">
            <a:avLst/>
          </a:prstGeom>
        </p:spPr>
      </p:pic>
      <p:pic>
        <p:nvPicPr>
          <p:cNvPr id="32" name="Picture 31" descr="logo_northwestern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8001986" y="2489798"/>
            <a:ext cx="996579" cy="990600"/>
          </a:xfrm>
          <a:prstGeom prst="rect">
            <a:avLst/>
          </a:prstGeom>
        </p:spPr>
      </p:pic>
      <p:pic>
        <p:nvPicPr>
          <p:cNvPr id="33" name="Picture 32" descr="logo_nyu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164499" y="6160774"/>
            <a:ext cx="2804165" cy="535924"/>
          </a:xfrm>
          <a:prstGeom prst="rect">
            <a:avLst/>
          </a:prstGeom>
        </p:spPr>
      </p:pic>
      <p:pic>
        <p:nvPicPr>
          <p:cNvPr id="34" name="Picture 33" descr="logo_Exeter_University.pn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276964" y="1682302"/>
            <a:ext cx="1395173" cy="573571"/>
          </a:xfrm>
          <a:prstGeom prst="rect">
            <a:avLst/>
          </a:prstGeom>
        </p:spPr>
      </p:pic>
      <p:pic>
        <p:nvPicPr>
          <p:cNvPr id="35" name="Picture 34" descr="logo_UWashington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64409" y="2513175"/>
            <a:ext cx="1263695" cy="62173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919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Provider Plan not required to get started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2720" y="1352550"/>
            <a:ext cx="8788400" cy="177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Museo Sans 300"/>
                <a:cs typeface="Museo Sans 300"/>
              </a:rPr>
              <a:t>Use </a:t>
            </a:r>
            <a:r>
              <a:rPr lang="en-US" dirty="0" smtClean="0"/>
              <a:t>Globus Connect Multiuser </a:t>
            </a:r>
            <a:r>
              <a:rPr lang="en-US" dirty="0" smtClean="0">
                <a:latin typeface="Museo Sans 300"/>
                <a:cs typeface="Museo Sans 300"/>
              </a:rPr>
              <a:t>to easily connect your resources with </a:t>
            </a:r>
            <a:r>
              <a:rPr lang="en-US" dirty="0" err="1" smtClean="0">
                <a:latin typeface="Museo Sans 300"/>
                <a:cs typeface="Museo Sans 300"/>
              </a:rPr>
              <a:t>Globus</a:t>
            </a:r>
            <a:r>
              <a:rPr lang="en-US" dirty="0" smtClean="0">
                <a:latin typeface="Museo Sans 300"/>
                <a:cs typeface="Museo Sans 300"/>
              </a:rPr>
              <a:t> Online</a:t>
            </a:r>
          </a:p>
          <a:p>
            <a:pPr marL="0" indent="0" algn="ctr">
              <a:buNone/>
            </a:pPr>
            <a:r>
              <a:rPr lang="en-US" dirty="0" smtClean="0">
                <a:latin typeface="Museo Sans 300"/>
                <a:cs typeface="Museo Sans 300"/>
              </a:rPr>
              <a:t>Go to: </a:t>
            </a:r>
            <a:r>
              <a:rPr lang="en-US" b="1" dirty="0" err="1" smtClean="0">
                <a:latin typeface="Museo Sans 300"/>
                <a:cs typeface="Museo Sans 300"/>
              </a:rPr>
              <a:t>globusonline.org</a:t>
            </a:r>
            <a:r>
              <a:rPr lang="en-US" b="1" dirty="0">
                <a:latin typeface="Museo Sans 300"/>
                <a:cs typeface="Museo Sans 300"/>
              </a:rPr>
              <a:t>/</a:t>
            </a:r>
            <a:r>
              <a:rPr lang="en-US" b="1" dirty="0" err="1" smtClean="0"/>
              <a:t>gcmu</a:t>
            </a:r>
            <a:endParaRPr lang="en-US" b="1" dirty="0"/>
          </a:p>
        </p:txBody>
      </p:sp>
      <p:sp>
        <p:nvSpPr>
          <p:cNvPr id="10" name="Can 9"/>
          <p:cNvSpPr/>
          <p:nvPr/>
        </p:nvSpPr>
        <p:spPr>
          <a:xfrm>
            <a:off x="4231366" y="4331715"/>
            <a:ext cx="764425" cy="422673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Registry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Can 10"/>
          <p:cNvSpPr/>
          <p:nvPr/>
        </p:nvSpPr>
        <p:spPr>
          <a:xfrm>
            <a:off x="1680375" y="4543052"/>
            <a:ext cx="699218" cy="527948"/>
          </a:xfrm>
          <a:prstGeom prst="can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Staging Store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2" name="Can 11"/>
          <p:cNvSpPr/>
          <p:nvPr/>
        </p:nvSpPr>
        <p:spPr>
          <a:xfrm>
            <a:off x="2806988" y="4543052"/>
            <a:ext cx="699218" cy="527948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Ingest</a:t>
            </a:r>
          </a:p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Store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3" name="Can 12"/>
          <p:cNvSpPr/>
          <p:nvPr/>
        </p:nvSpPr>
        <p:spPr>
          <a:xfrm>
            <a:off x="2806988" y="5440250"/>
            <a:ext cx="699218" cy="564089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Analysis</a:t>
            </a:r>
          </a:p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Store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4231366" y="5071000"/>
            <a:ext cx="764425" cy="564089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Community Store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5" name="Can 14"/>
          <p:cNvSpPr/>
          <p:nvPr/>
        </p:nvSpPr>
        <p:spPr>
          <a:xfrm>
            <a:off x="3652341" y="6154399"/>
            <a:ext cx="699218" cy="422673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Archive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6" name="Can 15"/>
          <p:cNvSpPr/>
          <p:nvPr/>
        </p:nvSpPr>
        <p:spPr>
          <a:xfrm>
            <a:off x="4842583" y="6154399"/>
            <a:ext cx="699218" cy="422673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Mirror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1" idx="3"/>
            <a:endCxn id="13" idx="2"/>
          </p:cNvCxnSpPr>
          <p:nvPr/>
        </p:nvCxnSpPr>
        <p:spPr>
          <a:xfrm>
            <a:off x="2029984" y="5071000"/>
            <a:ext cx="777004" cy="651295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4"/>
            <a:endCxn id="12" idx="2"/>
          </p:cNvCxnSpPr>
          <p:nvPr/>
        </p:nvCxnSpPr>
        <p:spPr>
          <a:xfrm>
            <a:off x="2379593" y="4807026"/>
            <a:ext cx="427395" cy="0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4"/>
          </p:cNvCxnSpPr>
          <p:nvPr/>
        </p:nvCxnSpPr>
        <p:spPr>
          <a:xfrm flipV="1">
            <a:off x="3506206" y="4543052"/>
            <a:ext cx="725161" cy="263974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1"/>
            <a:endCxn id="12" idx="3"/>
          </p:cNvCxnSpPr>
          <p:nvPr/>
        </p:nvCxnSpPr>
        <p:spPr>
          <a:xfrm flipV="1">
            <a:off x="3156597" y="5071000"/>
            <a:ext cx="0" cy="369250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4"/>
            <a:endCxn id="14" idx="2"/>
          </p:cNvCxnSpPr>
          <p:nvPr/>
        </p:nvCxnSpPr>
        <p:spPr>
          <a:xfrm>
            <a:off x="3506206" y="4807026"/>
            <a:ext cx="725161" cy="546019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3"/>
            <a:endCxn id="16" idx="1"/>
          </p:cNvCxnSpPr>
          <p:nvPr/>
        </p:nvCxnSpPr>
        <p:spPr>
          <a:xfrm>
            <a:off x="4613578" y="5635089"/>
            <a:ext cx="578614" cy="519310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3"/>
            <a:endCxn id="15" idx="1"/>
          </p:cNvCxnSpPr>
          <p:nvPr/>
        </p:nvCxnSpPr>
        <p:spPr>
          <a:xfrm flipH="1">
            <a:off x="4001950" y="5635089"/>
            <a:ext cx="611628" cy="519310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1" idx="1"/>
          </p:cNvCxnSpPr>
          <p:nvPr/>
        </p:nvCxnSpPr>
        <p:spPr>
          <a:xfrm flipH="1">
            <a:off x="2029984" y="4264669"/>
            <a:ext cx="168916" cy="278383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524404" y="5046402"/>
            <a:ext cx="242392" cy="345926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ngs_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036155" y="5345191"/>
            <a:ext cx="1007929" cy="753428"/>
          </a:xfrm>
          <a:prstGeom prst="rect">
            <a:avLst/>
          </a:prstGeom>
        </p:spPr>
      </p:pic>
      <p:sp>
        <p:nvSpPr>
          <p:cNvPr id="32" name="Can 31"/>
          <p:cNvSpPr/>
          <p:nvPr/>
        </p:nvSpPr>
        <p:spPr>
          <a:xfrm>
            <a:off x="2806988" y="4544009"/>
            <a:ext cx="699218" cy="527948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262626"/>
                </a:solidFill>
              </a:rPr>
              <a:t>Ingest</a:t>
            </a:r>
          </a:p>
          <a:p>
            <a:pPr algn="ctr"/>
            <a:r>
              <a:rPr lang="en-US" sz="800" dirty="0" smtClean="0">
                <a:solidFill>
                  <a:srgbClr val="262626"/>
                </a:solidFill>
              </a:rPr>
              <a:t>Store</a:t>
            </a:r>
            <a:endParaRPr lang="en-US" sz="800" dirty="0">
              <a:solidFill>
                <a:srgbClr val="262626"/>
              </a:solidFill>
            </a:endParaRPr>
          </a:p>
        </p:txBody>
      </p:sp>
      <p:sp>
        <p:nvSpPr>
          <p:cNvPr id="33" name="Can 32"/>
          <p:cNvSpPr/>
          <p:nvPr/>
        </p:nvSpPr>
        <p:spPr>
          <a:xfrm>
            <a:off x="2806988" y="5440250"/>
            <a:ext cx="699218" cy="564089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262626"/>
                </a:solidFill>
              </a:rPr>
              <a:t>Analysis</a:t>
            </a:r>
          </a:p>
          <a:p>
            <a:pPr algn="ctr"/>
            <a:r>
              <a:rPr lang="en-US" sz="800" dirty="0" smtClean="0">
                <a:solidFill>
                  <a:srgbClr val="262626"/>
                </a:solidFill>
              </a:rPr>
              <a:t>Store</a:t>
            </a:r>
            <a:endParaRPr lang="en-US" sz="800" dirty="0">
              <a:solidFill>
                <a:srgbClr val="262626"/>
              </a:solidFill>
            </a:endParaRPr>
          </a:p>
        </p:txBody>
      </p:sp>
      <p:sp>
        <p:nvSpPr>
          <p:cNvPr id="34" name="Can 33"/>
          <p:cNvSpPr/>
          <p:nvPr/>
        </p:nvSpPr>
        <p:spPr>
          <a:xfrm>
            <a:off x="4231366" y="5071957"/>
            <a:ext cx="764425" cy="564089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2"/>
                </a:solidFill>
              </a:rPr>
              <a:t>Community Store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35" name="Can 34"/>
          <p:cNvSpPr/>
          <p:nvPr/>
        </p:nvSpPr>
        <p:spPr>
          <a:xfrm>
            <a:off x="3652341" y="6155356"/>
            <a:ext cx="699218" cy="422673"/>
          </a:xfrm>
          <a:prstGeom prst="can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Archive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6" name="Can 35"/>
          <p:cNvSpPr/>
          <p:nvPr/>
        </p:nvSpPr>
        <p:spPr>
          <a:xfrm>
            <a:off x="4842583" y="6155356"/>
            <a:ext cx="699218" cy="422673"/>
          </a:xfrm>
          <a:prstGeom prst="can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Mirror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36"/>
          <p:cNvGrpSpPr/>
          <p:nvPr/>
        </p:nvGrpSpPr>
        <p:grpSpPr>
          <a:xfrm>
            <a:off x="4231366" y="4332672"/>
            <a:ext cx="764425" cy="422673"/>
            <a:chOff x="5677602" y="1861175"/>
            <a:chExt cx="1300746" cy="719221"/>
          </a:xfrm>
        </p:grpSpPr>
        <p:sp>
          <p:nvSpPr>
            <p:cNvPr id="38" name="Can 37"/>
            <p:cNvSpPr/>
            <p:nvPr/>
          </p:nvSpPr>
          <p:spPr>
            <a:xfrm>
              <a:off x="5677602" y="1861175"/>
              <a:ext cx="1300746" cy="719221"/>
            </a:xfrm>
            <a:prstGeom prst="can">
              <a:avLst/>
            </a:prstGeom>
            <a:blipFill rotWithShape="1">
              <a:blip r:embed="rId4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  </a:ext>
                </a:extLst>
              </a:blip>
              <a:stretch>
                <a:fillRect/>
              </a:stretch>
            </a:blip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Can 38"/>
            <p:cNvSpPr/>
            <p:nvPr/>
          </p:nvSpPr>
          <p:spPr>
            <a:xfrm>
              <a:off x="5677602" y="1861175"/>
              <a:ext cx="1300746" cy="719221"/>
            </a:xfrm>
            <a:prstGeom prst="can">
              <a:avLst/>
            </a:prstGeom>
            <a:solidFill>
              <a:srgbClr val="7F7F7F">
                <a:alpha val="80000"/>
              </a:srgb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Registry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23"/>
          <p:cNvGrpSpPr/>
          <p:nvPr/>
        </p:nvGrpSpPr>
        <p:grpSpPr>
          <a:xfrm>
            <a:off x="5192192" y="4133892"/>
            <a:ext cx="2931897" cy="1847550"/>
            <a:chOff x="5192192" y="4133892"/>
            <a:chExt cx="2931897" cy="1847550"/>
          </a:xfrm>
        </p:grpSpPr>
        <p:cxnSp>
          <p:nvCxnSpPr>
            <p:cNvPr id="50" name="Straight Arrow Connector 49"/>
            <p:cNvCxnSpPr/>
            <p:nvPr/>
          </p:nvCxnSpPr>
          <p:spPr>
            <a:xfrm flipH="1">
              <a:off x="5192192" y="5345191"/>
              <a:ext cx="1468052" cy="0"/>
            </a:xfrm>
            <a:prstGeom prst="straightConnector1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 descr="get_gc_ico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6342055" y="4133892"/>
              <a:ext cx="1782034" cy="1847550"/>
            </a:xfrm>
            <a:prstGeom prst="rect">
              <a:avLst/>
            </a:prstGeom>
          </p:spPr>
        </p:pic>
        <p:pic>
          <p:nvPicPr>
            <p:cNvPr id="46" name="Picture 45" descr="femaleuser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tretch>
              <a:fillRect/>
            </a:stretch>
          </p:blipFill>
          <p:spPr>
            <a:xfrm>
              <a:off x="6010007" y="4421720"/>
              <a:ext cx="650237" cy="650237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/>
          <a:srcRect l="1627" t="20763" r="10593" b="17701"/>
          <a:stretch/>
        </p:blipFill>
        <p:spPr>
          <a:xfrm>
            <a:off x="1431936" y="3406302"/>
            <a:ext cx="2234905" cy="92541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050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research is supported by:</a:t>
            </a:r>
            <a:endParaRPr lang="en-US" dirty="0"/>
          </a:p>
        </p:txBody>
      </p:sp>
      <p:pic>
        <p:nvPicPr>
          <p:cNvPr id="4" name="Picture 3" descr="UChicago_WHITE_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550743" y="3588528"/>
            <a:ext cx="4294984" cy="863542"/>
          </a:xfrm>
          <a:prstGeom prst="rect">
            <a:avLst/>
          </a:prstGeom>
        </p:spPr>
      </p:pic>
      <p:pic>
        <p:nvPicPr>
          <p:cNvPr id="5" name="Picture 4" descr="logo_ANL_4C_R_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33252" y="4860499"/>
            <a:ext cx="3992240" cy="1507799"/>
          </a:xfrm>
          <a:prstGeom prst="rect">
            <a:avLst/>
          </a:prstGeom>
        </p:spPr>
      </p:pic>
      <p:pic>
        <p:nvPicPr>
          <p:cNvPr id="8" name="Picture 7" descr="logo_NIH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64435" y="3024327"/>
            <a:ext cx="1974116" cy="197411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3252" y="1426891"/>
            <a:ext cx="5089849" cy="1294481"/>
            <a:chOff x="577194" y="2002984"/>
            <a:chExt cx="5089849" cy="1294481"/>
          </a:xfrm>
        </p:grpSpPr>
        <p:pic>
          <p:nvPicPr>
            <p:cNvPr id="6" name="Picture 5" descr="logo_DOE_long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 r="75008"/>
            <a:stretch/>
          </p:blipFill>
          <p:spPr>
            <a:xfrm>
              <a:off x="577194" y="2002984"/>
              <a:ext cx="1250889" cy="125831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95435" y="2074132"/>
              <a:ext cx="36599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pc="300" dirty="0" smtClean="0">
                  <a:solidFill>
                    <a:schemeClr val="bg1"/>
                  </a:solidFill>
                  <a:latin typeface="Verdana"/>
                  <a:cs typeface="Verdana"/>
                </a:rPr>
                <a:t>U.S. DEPARTMENT OF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50554" y="2281802"/>
              <a:ext cx="38164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 smtClean="0">
                  <a:solidFill>
                    <a:schemeClr val="bg1"/>
                  </a:solidFill>
                  <a:latin typeface="Verdana"/>
                  <a:cs typeface="Verdana"/>
                </a:rPr>
                <a:t>ENERGY</a:t>
              </a:r>
              <a:endParaRPr lang="en-US" sz="6000" b="1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pic>
        <p:nvPicPr>
          <p:cNvPr id="11" name="Picture 10" descr="logo_NSF_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074576" y="1143000"/>
            <a:ext cx="2103669" cy="2135786"/>
          </a:xfrm>
          <a:prstGeom prst="rect">
            <a:avLst/>
          </a:prstGeom>
        </p:spPr>
      </p:pic>
      <p:pic>
        <p:nvPicPr>
          <p:cNvPr id="13" name="Picture 12" descr="AWS_Logo_PoweredBy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26199" y="5123698"/>
            <a:ext cx="3302000" cy="12446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89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small and medium science is suffering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3711" t="31091" r="8266" b="10155"/>
          <a:stretch/>
        </p:blipFill>
        <p:spPr bwMode="auto">
          <a:xfrm>
            <a:off x="-1" y="1143000"/>
            <a:ext cx="4978401" cy="376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1" y="1143001"/>
            <a:ext cx="4171949" cy="55625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4889718"/>
            <a:ext cx="37369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Data deluge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Ad-hoc solutions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Inadequate software, </a:t>
            </a:r>
            <a:br>
              <a:rPr lang="en-US" sz="2800" dirty="0" smtClean="0"/>
            </a:br>
            <a:r>
              <a:rPr lang="en-US" sz="2800" dirty="0" smtClean="0"/>
              <a:t>hardware &amp; IT staff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03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57200" y="1600200"/>
            <a:ext cx="8229600" cy="334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Contact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: support@globusonline.org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  <a:latin typeface="Museo Sans 300"/>
              <a:cs typeface="Museo Sans 30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Providers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: </a:t>
            </a:r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globusonline.org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/provider-plans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Museo Sans 300"/>
              <a:cs typeface="Museo Sans 300"/>
            </a:endParaRPr>
          </a:p>
          <a:p>
            <a:pPr>
              <a:spcBef>
                <a:spcPts val="4400"/>
              </a:spcBef>
              <a:defRPr/>
            </a:pP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Researchers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: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globusonline.org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/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plus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Museo Sans 300"/>
              <a:cs typeface="Museo Sans 30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253895"/>
            <a:ext cx="8146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1400"/>
              </a:spcBef>
            </a:pPr>
            <a:r>
              <a:rPr lang="en-US" sz="4800" dirty="0" err="1">
                <a:solidFill>
                  <a:schemeClr val="bg1">
                    <a:lumMod val="95000"/>
                  </a:schemeClr>
                </a:solidFill>
                <a:latin typeface="Museo Sans 300"/>
                <a:cs typeface="Museo Sans 300"/>
              </a:rPr>
              <a:t>www.globusonline.org</a:t>
            </a:r>
            <a:endParaRPr lang="en-US" sz="4800" dirty="0">
              <a:solidFill>
                <a:schemeClr val="bg1">
                  <a:lumMod val="95000"/>
                </a:schemeClr>
              </a:solidFill>
              <a:latin typeface="Museo Sans 300"/>
              <a:cs typeface="Museo Sans 3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Every night, they receive 100,000 files in Illinois</a:t>
            </a:r>
          </a:p>
          <a:p>
            <a:r>
              <a:rPr lang="en-US" sz="2400" dirty="0" smtClean="0"/>
              <a:t>They transmit files to Texas for analysis … </a:t>
            </a:r>
            <a:br>
              <a:rPr lang="en-US" sz="2400" dirty="0" smtClean="0"/>
            </a:br>
            <a:r>
              <a:rPr lang="en-US" sz="2400" dirty="0" smtClean="0"/>
              <a:t>then move results back to Illinois …</a:t>
            </a:r>
            <a:br>
              <a:rPr lang="en-US" sz="2400" dirty="0" smtClean="0"/>
            </a:br>
            <a:r>
              <a:rPr lang="en-US" sz="2400" dirty="0" smtClean="0"/>
              <a:t>and make them available to users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rocess must be reliable, routine, and efficient</a:t>
            </a:r>
          </a:p>
          <a:p>
            <a:r>
              <a:rPr lang="en-US" sz="2400" dirty="0" smtClean="0"/>
              <a:t>The cyberinfrastructure team is not large!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Medium science: Dark Energy Survey</a:t>
            </a:r>
            <a:endParaRPr lang="en-US" dirty="0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572000" y="1219200"/>
            <a:ext cx="4572000" cy="4876800"/>
            <a:chOff x="2928" y="931"/>
            <a:chExt cx="2487" cy="2813"/>
          </a:xfrm>
        </p:grpSpPr>
        <p:pic>
          <p:nvPicPr>
            <p:cNvPr id="5" name="Picture 5" descr="&#10;Blanco.jpg                                                     000EC057Redstart                       B8AA0ACE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19"/>
              <a:ext cx="2487" cy="2303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216" y="3571"/>
              <a:ext cx="194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+mj-lt"/>
                </a:rPr>
                <a:t>Image credit: Roger Smith/NOAO/AURA/NSF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312" y="931"/>
              <a:ext cx="1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latin typeface="+mj-lt"/>
                </a:rPr>
                <a:t>Blanco 4m on Cerro Tololo</a:t>
              </a: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29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Arial"/>
              </a:rPr>
              <a:t>Time-consuming Tasks in Research</a:t>
            </a: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82947" name="Content Placeholder 8"/>
          <p:cNvSpPr>
            <a:spLocks noGrp="1"/>
          </p:cNvSpPr>
          <p:nvPr>
            <p:ph type="body" sz="quarter" idx="12"/>
          </p:nvPr>
        </p:nvSpPr>
        <p:spPr>
          <a:xfrm>
            <a:off x="152400" y="1447800"/>
            <a:ext cx="7467600" cy="5257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800" b="0" dirty="0" smtClean="0">
                <a:latin typeface="Arial"/>
                <a:cs typeface="Arial"/>
              </a:rPr>
              <a:t>Run experiments</a:t>
            </a:r>
          </a:p>
          <a:p>
            <a:r>
              <a:rPr lang="en-US" sz="2800" b="0" dirty="0" smtClean="0">
                <a:latin typeface="Arial"/>
                <a:cs typeface="Arial"/>
              </a:rPr>
              <a:t>Collect data</a:t>
            </a:r>
          </a:p>
          <a:p>
            <a:r>
              <a:rPr lang="en-US" sz="2800" b="0" dirty="0" smtClean="0">
                <a:latin typeface="Arial"/>
                <a:cs typeface="Arial"/>
              </a:rPr>
              <a:t>Manage data</a:t>
            </a:r>
          </a:p>
          <a:p>
            <a:r>
              <a:rPr lang="en-US" sz="2800" b="0" dirty="0" smtClean="0">
                <a:latin typeface="Arial"/>
                <a:cs typeface="Arial"/>
              </a:rPr>
              <a:t>Move data</a:t>
            </a:r>
          </a:p>
          <a:p>
            <a:r>
              <a:rPr lang="en-US" sz="2800" b="0" dirty="0" smtClean="0">
                <a:latin typeface="Arial"/>
                <a:cs typeface="Arial"/>
              </a:rPr>
              <a:t>Acquire computers</a:t>
            </a:r>
          </a:p>
          <a:p>
            <a:r>
              <a:rPr lang="en-US" sz="2800" b="0" dirty="0" smtClean="0">
                <a:latin typeface="Arial"/>
                <a:cs typeface="Arial"/>
              </a:rPr>
              <a:t>Analyze data</a:t>
            </a:r>
          </a:p>
          <a:p>
            <a:r>
              <a:rPr lang="en-US" sz="2800" b="0" dirty="0" smtClean="0">
                <a:latin typeface="Arial"/>
                <a:cs typeface="Arial"/>
              </a:rPr>
              <a:t>Run simulations</a:t>
            </a:r>
          </a:p>
          <a:p>
            <a:r>
              <a:rPr lang="en-US" sz="2800" b="0" dirty="0" smtClean="0">
                <a:latin typeface="Arial"/>
                <a:cs typeface="Arial"/>
              </a:rPr>
              <a:t>Compare experiment </a:t>
            </a:r>
            <a:br>
              <a:rPr lang="en-US" sz="2800" b="0" dirty="0" smtClean="0">
                <a:latin typeface="Arial"/>
                <a:cs typeface="Arial"/>
              </a:rPr>
            </a:br>
            <a:r>
              <a:rPr lang="en-US" sz="2800" b="0" dirty="0" smtClean="0">
                <a:latin typeface="Arial"/>
                <a:cs typeface="Arial"/>
              </a:rPr>
              <a:t>with simulation</a:t>
            </a:r>
          </a:p>
          <a:p>
            <a:r>
              <a:rPr lang="en-US" sz="2800" b="0" dirty="0" smtClean="0">
                <a:latin typeface="Arial"/>
                <a:cs typeface="Arial"/>
              </a:rPr>
              <a:t>Search the literature</a:t>
            </a:r>
          </a:p>
        </p:txBody>
      </p:sp>
      <p:sp>
        <p:nvSpPr>
          <p:cNvPr id="10" name="Content Placeholder 8"/>
          <p:cNvSpPr txBox="1">
            <a:spLocks/>
          </p:cNvSpPr>
          <p:nvPr/>
        </p:nvSpPr>
        <p:spPr bwMode="auto">
          <a:xfrm>
            <a:off x="4795838" y="1066800"/>
            <a:ext cx="434816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SzPct val="70000"/>
              <a:buFont typeface="Monotype Sorts" charset="2"/>
              <a:buChar char="l"/>
              <a:defRPr/>
            </a:pPr>
            <a:endParaRPr lang="en-US" sz="3200" kern="0" dirty="0">
              <a:solidFill>
                <a:prstClr val="black"/>
              </a:solidFill>
              <a:latin typeface="Calibri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95838" y="1447800"/>
            <a:ext cx="4648200" cy="5257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457200" indent="-457200">
              <a:spcBef>
                <a:spcPts val="600"/>
              </a:spcBef>
              <a:buSzPct val="100000"/>
              <a:buFont typeface="Arial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Communicate with colleagues</a:t>
            </a:r>
          </a:p>
          <a:p>
            <a:pPr marL="457200" indent="-457200">
              <a:spcBef>
                <a:spcPts val="600"/>
              </a:spcBef>
              <a:buSzPct val="100000"/>
              <a:buFont typeface="Arial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Publish papers</a:t>
            </a:r>
          </a:p>
          <a:p>
            <a:pPr marL="457200" indent="-457200">
              <a:spcBef>
                <a:spcPts val="600"/>
              </a:spcBef>
              <a:buSzPct val="100000"/>
              <a:buFont typeface="Arial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Find, configure, install relevant software</a:t>
            </a:r>
          </a:p>
          <a:p>
            <a:pPr marL="457200" indent="-457200">
              <a:spcBef>
                <a:spcPts val="600"/>
              </a:spcBef>
              <a:buSzPct val="100000"/>
              <a:buFont typeface="Arial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Find, access, analyze relevant data</a:t>
            </a:r>
          </a:p>
          <a:p>
            <a:pPr marL="457200" indent="-457200">
              <a:spcBef>
                <a:spcPts val="600"/>
              </a:spcBef>
              <a:buSzPct val="100000"/>
              <a:buFont typeface="Arial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Order supplies</a:t>
            </a:r>
          </a:p>
          <a:p>
            <a:pPr marL="457200" indent="-457200">
              <a:spcBef>
                <a:spcPts val="600"/>
              </a:spcBef>
              <a:buSzPct val="100000"/>
              <a:buFont typeface="Arial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Write proposals</a:t>
            </a:r>
          </a:p>
          <a:p>
            <a:pPr marL="457200" indent="-457200">
              <a:spcBef>
                <a:spcPts val="600"/>
              </a:spcBef>
              <a:buSzPct val="100000"/>
              <a:buFont typeface="Arial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Write reports</a:t>
            </a:r>
          </a:p>
          <a:p>
            <a:pPr marL="457200" indent="-457200">
              <a:spcBef>
                <a:spcPts val="600"/>
              </a:spcBef>
              <a:buSzPct val="100000"/>
              <a:buFont typeface="Arial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…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5563C1-AFDE-7C43-A447-8DCD8255378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32374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Excerpts from </a:t>
            </a:r>
            <a:r>
              <a:rPr lang="en-US" dirty="0" err="1" smtClean="0"/>
              <a:t>ESNet</a:t>
            </a:r>
            <a:r>
              <a:rPr lang="en-US" dirty="0" smtClean="0"/>
              <a:t> reports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176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</a:t>
            </a:r>
            <a:r>
              <a:rPr lang="en-US" sz="2800" dirty="0"/>
              <a:t>T</a:t>
            </a:r>
            <a:r>
              <a:rPr lang="en-US" sz="2800" dirty="0" smtClean="0"/>
              <a:t>ransfers </a:t>
            </a:r>
            <a:r>
              <a:rPr lang="en-US" sz="2800" dirty="0"/>
              <a:t>often take longer than expected based on available network capacities” </a:t>
            </a:r>
            <a:endParaRPr lang="en-US" sz="2800" dirty="0" smtClean="0"/>
          </a:p>
          <a:p>
            <a:r>
              <a:rPr lang="en-US" sz="2800" dirty="0" smtClean="0"/>
              <a:t>“Lack </a:t>
            </a:r>
            <a:r>
              <a:rPr lang="en-US" sz="2800" dirty="0"/>
              <a:t>of an easy to use interface to some of the high-performance tools” </a:t>
            </a:r>
            <a:endParaRPr lang="en-US" sz="2800" dirty="0" smtClean="0"/>
          </a:p>
          <a:p>
            <a:r>
              <a:rPr lang="en-US" sz="2800" dirty="0" smtClean="0"/>
              <a:t>“Tools [</a:t>
            </a:r>
            <a:r>
              <a:rPr lang="en-US" sz="2800" dirty="0"/>
              <a:t>are] too difficult to install and use</a:t>
            </a:r>
            <a:r>
              <a:rPr lang="en-US" sz="2800" dirty="0" smtClean="0"/>
              <a:t>”</a:t>
            </a:r>
          </a:p>
          <a:p>
            <a:r>
              <a:rPr lang="en-US" sz="2800" dirty="0" smtClean="0"/>
              <a:t>“Time </a:t>
            </a:r>
            <a:r>
              <a:rPr lang="en-US" sz="2800" dirty="0"/>
              <a:t>and interruption to other work required to supervise </a:t>
            </a:r>
            <a:r>
              <a:rPr lang="en-US" sz="2800" dirty="0" smtClean="0"/>
              <a:t>large data </a:t>
            </a:r>
            <a:r>
              <a:rPr lang="en-US" sz="2800" dirty="0"/>
              <a:t>transfers” </a:t>
            </a:r>
            <a:endParaRPr lang="en-US" sz="2800" dirty="0" smtClean="0"/>
          </a:p>
          <a:p>
            <a:r>
              <a:rPr lang="en-US" sz="2800" dirty="0" smtClean="0"/>
              <a:t>“Need data </a:t>
            </a:r>
            <a:r>
              <a:rPr lang="en-US" sz="2800" dirty="0"/>
              <a:t>transfer tools that are easy to use, well-supported, and permitted by </a:t>
            </a:r>
            <a:r>
              <a:rPr lang="en-US" sz="2800" dirty="0" smtClean="0"/>
              <a:t>site and facility </a:t>
            </a:r>
            <a:r>
              <a:rPr lang="en-US" sz="2800" dirty="0" err="1" smtClean="0"/>
              <a:t>cybersecurity</a:t>
            </a:r>
            <a:r>
              <a:rPr lang="en-US" sz="2800" dirty="0" smtClean="0"/>
              <a:t> organizations”</a:t>
            </a:r>
            <a:endParaRPr lang="en-US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0660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envisage a world where </a:t>
            </a:r>
            <a:r>
              <a:rPr lang="en-US" dirty="0" smtClean="0"/>
              <a:t>data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1234"/>
            <a:ext cx="8369300" cy="4117281"/>
          </a:xfrm>
        </p:spPr>
        <p:txBody>
          <a:bodyPr>
            <a:normAutofit/>
          </a:bodyPr>
          <a:lstStyle/>
          <a:p>
            <a:pPr marL="0" indent="0">
              <a:spcBef>
                <a:spcPts val="3200"/>
              </a:spcBef>
              <a:buNone/>
            </a:pPr>
            <a:r>
              <a:rPr lang="en-US" sz="3600" b="1" dirty="0" smtClean="0">
                <a:latin typeface="Museo Sans 300"/>
                <a:cs typeface="Museo Sans 300"/>
              </a:rPr>
              <a:t>… </a:t>
            </a:r>
            <a:r>
              <a:rPr lang="en-US" sz="3600" dirty="0" smtClean="0"/>
              <a:t>flows </a:t>
            </a:r>
            <a:r>
              <a:rPr lang="en-US" sz="3600" b="1" dirty="0"/>
              <a:t>rapidly, reliably, and securely</a:t>
            </a:r>
            <a:r>
              <a:rPr lang="en-US" sz="3600" b="1" dirty="0">
                <a:latin typeface="Museo Sans 300"/>
                <a:cs typeface="Museo Sans 300"/>
              </a:rPr>
              <a:t> </a:t>
            </a:r>
            <a:r>
              <a:rPr lang="en-US" sz="3600" dirty="0" smtClean="0">
                <a:latin typeface="Museo Sans 300"/>
                <a:cs typeface="Museo Sans 300"/>
              </a:rPr>
              <a:t>among: </a:t>
            </a:r>
            <a:r>
              <a:rPr lang="en-US" sz="3600" dirty="0">
                <a:latin typeface="Museo Sans 300"/>
                <a:cs typeface="Museo Sans 300"/>
              </a:rPr>
              <a:t/>
            </a:r>
            <a:br>
              <a:rPr lang="en-US" sz="3600" dirty="0">
                <a:latin typeface="Museo Sans 300"/>
                <a:cs typeface="Museo Sans 300"/>
              </a:rPr>
            </a:br>
            <a:r>
              <a:rPr lang="en-US" sz="3600" dirty="0" smtClean="0">
                <a:latin typeface="Museo Sans 300"/>
                <a:cs typeface="Museo Sans 300"/>
              </a:rPr>
              <a:t>		experimental facilities, </a:t>
            </a:r>
            <a:br>
              <a:rPr lang="en-US" sz="3600" dirty="0" smtClean="0">
                <a:latin typeface="Museo Sans 300"/>
                <a:cs typeface="Museo Sans 300"/>
              </a:rPr>
            </a:br>
            <a:r>
              <a:rPr lang="en-US" sz="3600" dirty="0" smtClean="0">
                <a:latin typeface="Museo Sans 300"/>
                <a:cs typeface="Museo Sans 300"/>
              </a:rPr>
              <a:t>		online </a:t>
            </a:r>
            <a:r>
              <a:rPr lang="en-US" sz="3600" dirty="0">
                <a:latin typeface="Museo Sans 300"/>
                <a:cs typeface="Museo Sans 300"/>
              </a:rPr>
              <a:t>and archival storage, </a:t>
            </a:r>
            <a:r>
              <a:rPr lang="en-US" sz="3600" dirty="0" smtClean="0">
                <a:latin typeface="Museo Sans 300"/>
                <a:cs typeface="Museo Sans 300"/>
              </a:rPr>
              <a:t/>
            </a:r>
            <a:br>
              <a:rPr lang="en-US" sz="3600" dirty="0" smtClean="0">
                <a:latin typeface="Museo Sans 300"/>
                <a:cs typeface="Museo Sans 300"/>
              </a:rPr>
            </a:br>
            <a:r>
              <a:rPr lang="en-US" sz="3600" dirty="0" smtClean="0">
                <a:latin typeface="Museo Sans 300"/>
                <a:cs typeface="Museo Sans 300"/>
              </a:rPr>
              <a:t>		computing facilities, and </a:t>
            </a:r>
            <a:br>
              <a:rPr lang="en-US" sz="3600" dirty="0" smtClean="0">
                <a:latin typeface="Museo Sans 300"/>
                <a:cs typeface="Museo Sans 300"/>
              </a:rPr>
            </a:br>
            <a:r>
              <a:rPr lang="en-US" sz="3600" dirty="0" smtClean="0">
                <a:latin typeface="Museo Sans 300"/>
                <a:cs typeface="Museo Sans 300"/>
              </a:rPr>
              <a:t>		remote institutions</a:t>
            </a:r>
            <a:endParaRPr lang="en-US" sz="3600" dirty="0">
              <a:latin typeface="Museo Sans 300"/>
              <a:cs typeface="Museo Sans 30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35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envisage a world where </a:t>
            </a:r>
            <a:r>
              <a:rPr lang="en-US" dirty="0" smtClean="0"/>
              <a:t>data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4049"/>
            <a:ext cx="8229600" cy="2636134"/>
          </a:xfrm>
        </p:spPr>
        <p:txBody>
          <a:bodyPr>
            <a:normAutofit/>
          </a:bodyPr>
          <a:lstStyle/>
          <a:p>
            <a:pPr marL="0" indent="0">
              <a:spcBef>
                <a:spcPts val="3200"/>
              </a:spcBef>
              <a:buNone/>
            </a:pPr>
            <a:r>
              <a:rPr lang="en-US" sz="3600" dirty="0" smtClean="0">
                <a:latin typeface="Museo Sans 300"/>
                <a:cs typeface="Museo Sans 300"/>
              </a:rPr>
              <a:t>… </a:t>
            </a:r>
            <a:r>
              <a:rPr lang="en-US" sz="3600" dirty="0" smtClean="0"/>
              <a:t>is easily integrated into </a:t>
            </a:r>
            <a:r>
              <a:rPr lang="en-US" sz="3600" b="1" dirty="0" smtClean="0"/>
              <a:t>dynamic datasets</a:t>
            </a:r>
            <a:r>
              <a:rPr lang="en-US" sz="3600" b="1" dirty="0" smtClean="0">
                <a:latin typeface="Museo Sans 300"/>
                <a:cs typeface="Museo Sans 300"/>
              </a:rPr>
              <a:t> </a:t>
            </a:r>
            <a:r>
              <a:rPr lang="en-US" sz="3600" dirty="0" smtClean="0">
                <a:latin typeface="Museo Sans 300"/>
                <a:cs typeface="Museo Sans 300"/>
              </a:rPr>
              <a:t>that also include metadata and programs necessary to understand and regenerate it</a:t>
            </a:r>
            <a:endParaRPr lang="en-US" sz="3600" dirty="0">
              <a:latin typeface="Museo Sans 300"/>
              <a:cs typeface="Museo Sans 30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7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30414_Globus_blue_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130414_Globus_blue_v1.potx</Template>
  <TotalTime>4612</TotalTime>
  <Words>1496</Words>
  <Application>Microsoft Macintosh PowerPoint</Application>
  <PresentationFormat>On-screen Show (4:3)</PresentationFormat>
  <Paragraphs>277</Paragraphs>
  <Slides>40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130414_Globus_blue_v1</vt:lpstr>
      <vt:lpstr>Research Data Management   www.globusonline.org</vt:lpstr>
      <vt:lpstr>Slide 2</vt:lpstr>
      <vt:lpstr>Big science has achieved big successes with advanced community services</vt:lpstr>
      <vt:lpstr>But small and medium science is suffering</vt:lpstr>
      <vt:lpstr>Medium science: Dark Energy Survey</vt:lpstr>
      <vt:lpstr>Time-consuming Tasks in Research</vt:lpstr>
      <vt:lpstr>Excerpts from ESNet reports</vt:lpstr>
      <vt:lpstr>We envisage a world where data …</vt:lpstr>
      <vt:lpstr>We envisage a world where data …</vt:lpstr>
      <vt:lpstr>We envisage a world where data …</vt:lpstr>
      <vt:lpstr>Slide 11</vt:lpstr>
      <vt:lpstr>Focusing on “frictionless”, we’ve started to do this with the Globus Online service …</vt:lpstr>
      <vt:lpstr>Reliable, secure, high-performance file transfer</vt:lpstr>
      <vt:lpstr>Simple, secure sharing off existing storage systems </vt:lpstr>
      <vt:lpstr>Globus Online is SaaS</vt:lpstr>
      <vt:lpstr>Globus Connect Multiuser</vt:lpstr>
      <vt:lpstr>Early adoption is encouraging</vt:lpstr>
      <vt:lpstr>Early adoption is encouraging</vt:lpstr>
      <vt:lpstr>Slide 19</vt:lpstr>
      <vt:lpstr>B. Winjum (UCLA) moves 900K-file plasma physics datasets UCLA NERSC</vt:lpstr>
      <vt:lpstr>Dan Kozak (Caltech) replicates 1 PB LIGO astronomy data for resilience</vt:lpstr>
      <vt:lpstr>Slide 22</vt:lpstr>
      <vt:lpstr>Globus Online as a platform</vt:lpstr>
      <vt:lpstr>Early platform adopters</vt:lpstr>
      <vt:lpstr>Slide 25</vt:lpstr>
      <vt:lpstr>Introducing the dataset</vt:lpstr>
      <vt:lpstr>Expanding Globus Online services</vt:lpstr>
      <vt:lpstr>Slide 28</vt:lpstr>
      <vt:lpstr>Slide 29</vt:lpstr>
      <vt:lpstr>We’ve got a handle on “frictionless”</vt:lpstr>
      <vt:lpstr>“Affordable” and “sustainable”?</vt:lpstr>
      <vt:lpstr>Slide 32</vt:lpstr>
      <vt:lpstr>Slide 33</vt:lpstr>
      <vt:lpstr>Slide 34</vt:lpstr>
      <vt:lpstr>Provider Plans offer…</vt:lpstr>
      <vt:lpstr>Researchers may use Globus file transfer for free</vt:lpstr>
      <vt:lpstr>We hope you will join us</vt:lpstr>
      <vt:lpstr>Provider Plan not required to get started</vt:lpstr>
      <vt:lpstr>Our research is supported by:</vt:lpstr>
      <vt:lpstr>Questions</vt:lpstr>
    </vt:vector>
  </TitlesOfParts>
  <Manager/>
  <Company>Computation Institute, University of Chicago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for the Future: Strategies for distributing and sharing data</dc:title>
  <dc:subject/>
  <dc:creator>Vas Vasiliadis</dc:creator>
  <cp:keywords/>
  <dc:description/>
  <cp:lastModifiedBy>Rachana Ananthakrishnan</cp:lastModifiedBy>
  <cp:revision>270</cp:revision>
  <dcterms:created xsi:type="dcterms:W3CDTF">2013-10-02T01:53:35Z</dcterms:created>
  <dcterms:modified xsi:type="dcterms:W3CDTF">2013-10-02T03:32:22Z</dcterms:modified>
  <cp:category/>
</cp:coreProperties>
</file>